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96" r:id="rId6"/>
    <p:sldId id="272" r:id="rId7"/>
    <p:sldId id="270" r:id="rId8"/>
    <p:sldId id="298" r:id="rId9"/>
    <p:sldId id="297" r:id="rId10"/>
    <p:sldId id="259" r:id="rId11"/>
    <p:sldId id="258" r:id="rId12"/>
    <p:sldId id="260" r:id="rId13"/>
    <p:sldId id="261" r:id="rId14"/>
    <p:sldId id="262" r:id="rId15"/>
    <p:sldId id="263" r:id="rId16"/>
    <p:sldId id="264" r:id="rId17"/>
    <p:sldId id="265" r:id="rId18"/>
    <p:sldId id="266" r:id="rId19"/>
    <p:sldId id="267" r:id="rId20"/>
    <p:sldId id="294" r:id="rId21"/>
    <p:sldId id="275" r:id="rId22"/>
    <p:sldId id="276" r:id="rId23"/>
    <p:sldId id="277" r:id="rId24"/>
    <p:sldId id="278" r:id="rId25"/>
    <p:sldId id="283" r:id="rId26"/>
    <p:sldId id="284" r:id="rId27"/>
    <p:sldId id="280" r:id="rId28"/>
    <p:sldId id="285" r:id="rId29"/>
    <p:sldId id="286" r:id="rId30"/>
    <p:sldId id="299" r:id="rId31"/>
    <p:sldId id="287" r:id="rId32"/>
    <p:sldId id="288" r:id="rId33"/>
    <p:sldId id="289" r:id="rId34"/>
    <p:sldId id="293" r:id="rId35"/>
    <p:sldId id="290" r:id="rId36"/>
    <p:sldId id="30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C5252-B966-44FF-A766-851EEEE2FEF6}" v="17" dt="2024-12-16T22:08:55.488"/>
    <p1510:client id="{67D6BCE9-B870-7759-B571-29674238086F}" v="1106" dt="2024-12-16T20:00:14.078"/>
    <p1510:client id="{700A14E7-3E9D-7DF1-E2C4-F47EB1735A6E}" v="6" dt="2024-12-16T20:25:24.150"/>
    <p1510:client id="{806469D5-8C1D-9284-F4EB-392314CE9EB1}" v="3" dt="2024-12-16T22:04:20.696"/>
    <p1510:client id="{A9138768-6BA4-6946-45A2-D87A56C4AD5F}" v="1" dt="2024-12-16T18:53:22.101"/>
    <p1510:client id="{E20E9A80-9A23-EF3C-AEBD-DCC172DCAB8A}" v="5" dt="2024-12-16T21:55:43.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4B79-6B5E-42EC-9A0A-77A4755FC40C}" type="datetimeFigureOut">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FF29-74A7-4FFF-8C72-93A456BFA924}" type="slidenum">
              <a:t>‹#›</a:t>
            </a:fld>
            <a:endParaRPr lang="en-US"/>
          </a:p>
        </p:txBody>
      </p:sp>
    </p:spTree>
    <p:extLst>
      <p:ext uri="{BB962C8B-B14F-4D97-AF65-F5344CB8AC3E}">
        <p14:creationId xmlns:p14="http://schemas.microsoft.com/office/powerpoint/2010/main" val="21443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33</a:t>
            </a:fld>
            <a:endParaRPr lang="en-US"/>
          </a:p>
        </p:txBody>
      </p:sp>
    </p:spTree>
    <p:extLst>
      <p:ext uri="{BB962C8B-B14F-4D97-AF65-F5344CB8AC3E}">
        <p14:creationId xmlns:p14="http://schemas.microsoft.com/office/powerpoint/2010/main" val="375879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6</a:t>
            </a:fld>
            <a:endParaRPr lang="en-US"/>
          </a:p>
        </p:txBody>
      </p:sp>
    </p:spTree>
    <p:extLst>
      <p:ext uri="{BB962C8B-B14F-4D97-AF65-F5344CB8AC3E}">
        <p14:creationId xmlns:p14="http://schemas.microsoft.com/office/powerpoint/2010/main" val="248209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t>8</a:t>
            </a:fld>
            <a:endParaRPr lang="en-US"/>
          </a:p>
        </p:txBody>
      </p:sp>
    </p:spTree>
    <p:extLst>
      <p:ext uri="{BB962C8B-B14F-4D97-AF65-F5344CB8AC3E}">
        <p14:creationId xmlns:p14="http://schemas.microsoft.com/office/powerpoint/2010/main" val="354716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10</a:t>
            </a:fld>
            <a:endParaRPr lang="en-US"/>
          </a:p>
        </p:txBody>
      </p:sp>
    </p:spTree>
    <p:extLst>
      <p:ext uri="{BB962C8B-B14F-4D97-AF65-F5344CB8AC3E}">
        <p14:creationId xmlns:p14="http://schemas.microsoft.com/office/powerpoint/2010/main" val="382961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13</a:t>
            </a:fld>
            <a:endParaRPr lang="en-US"/>
          </a:p>
        </p:txBody>
      </p:sp>
    </p:spTree>
    <p:extLst>
      <p:ext uri="{BB962C8B-B14F-4D97-AF65-F5344CB8AC3E}">
        <p14:creationId xmlns:p14="http://schemas.microsoft.com/office/powerpoint/2010/main" val="5832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15</a:t>
            </a:fld>
            <a:endParaRPr lang="en-US"/>
          </a:p>
        </p:txBody>
      </p:sp>
    </p:spTree>
    <p:extLst>
      <p:ext uri="{BB962C8B-B14F-4D97-AF65-F5344CB8AC3E}">
        <p14:creationId xmlns:p14="http://schemas.microsoft.com/office/powerpoint/2010/main" val="54298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16</a:t>
            </a:fld>
            <a:endParaRPr lang="en-US"/>
          </a:p>
        </p:txBody>
      </p:sp>
    </p:spTree>
    <p:extLst>
      <p:ext uri="{BB962C8B-B14F-4D97-AF65-F5344CB8AC3E}">
        <p14:creationId xmlns:p14="http://schemas.microsoft.com/office/powerpoint/2010/main" val="69411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17</a:t>
            </a:fld>
            <a:endParaRPr lang="en-US"/>
          </a:p>
        </p:txBody>
      </p:sp>
    </p:spTree>
    <p:extLst>
      <p:ext uri="{BB962C8B-B14F-4D97-AF65-F5344CB8AC3E}">
        <p14:creationId xmlns:p14="http://schemas.microsoft.com/office/powerpoint/2010/main" val="86194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28</a:t>
            </a:fld>
            <a:endParaRPr lang="en-US"/>
          </a:p>
        </p:txBody>
      </p:sp>
    </p:spTree>
    <p:extLst>
      <p:ext uri="{BB962C8B-B14F-4D97-AF65-F5344CB8AC3E}">
        <p14:creationId xmlns:p14="http://schemas.microsoft.com/office/powerpoint/2010/main" val="361212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tmacon2024@coloradocollege.edu"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ctigers.sharepoint.com/:p:/s/OfficeofHumanResources/EWKcjKgSWYtIm0kf3ty2MTYBkcuI7B9rewtYuuUiRP28MA?e=LexshG&amp;nav=eyJzSWQiOjI5NCwiY0lkIjoxNjY1MDA2Mjk5fQ" TargetMode="Externa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s://cctigers.sharepoint.com/:p:/s/OfficeofHumanResources/EWKcjKgSWYtIm0kf3ty2MTYBkcuI7B9rewtYuuUiRP28MA?e=HVI4Gd&amp;nav=eyJzSWQiOjI5NywiY0lkIjoyNTc4NDExMjgyfQ" TargetMode="External"/><Relationship Id="rId11" Type="http://schemas.openxmlformats.org/officeDocument/2006/relationships/slide" Target="slide33.xml"/><Relationship Id="rId5" Type="http://schemas.openxmlformats.org/officeDocument/2006/relationships/slide" Target="slide6.xml"/><Relationship Id="rId10" Type="http://schemas.openxmlformats.org/officeDocument/2006/relationships/hyperlink" Target="https://cctigers.sharepoint.com/:p:/s/OfficeofHumanResources/EWKcjKgSWYtIm0kf3ty2MTYBkcuI7B9rewtYuuUiRP28MA?e=I1tH5X&amp;nav=eyJzSWQiOjI4NywiY0lkIjozNTM0MzYwOTM1fQ" TargetMode="External"/><Relationship Id="rId4" Type="http://schemas.openxmlformats.org/officeDocument/2006/relationships/hyperlink" Target="https://cctigers.sharepoint.com/:p:/s/OfficeofHumanResources/EWKcjKgSWYtIm0kf3ty2MTYBkcuI7B9rewtYuuUiRP28MA?e=ENGvd1&amp;nav=eyJzSWQiOjI3MCwiY0lkIjoxOTYwMDk0NTAzfQ" TargetMode="Externa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dmin.dc4.pageuppeople.com/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butler@ColoradoCollege.edu" TargetMode="External"/><Relationship Id="rId2" Type="http://schemas.openxmlformats.org/officeDocument/2006/relationships/hyperlink" Target="https://www.coloradocollege.edu/offices/humanresources/people-practices/talent-acquisition/current-employees.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dmin.dc4.pageuppeople.com/default.aspx" TargetMode="External"/><Relationship Id="rId5" Type="http://schemas.openxmlformats.org/officeDocument/2006/relationships/hyperlink" Target="https://nam04.safelinks.protection.outlook.com/?url=https%3A%2F%2Fwww.coloradocollege.edu%2Foffices%2Fhumanresources%2Fpeople-practices%2Ftalent-acquisition%2Fhiring-procedures.html&amp;data=05%7C02%7Ctmacon2024%40coloradocollege.edu%7C8cc43f2b581346b8c3f408dcd9b07dea%7Ccfc7b13c12964387b3085de08fd13c99%7C0%7C0%7C638624599259144585%7CUnknown%7CTWFpbGZsb3d8eyJWIjoiMC4wLjAwMDAiLCJQIjoiV2luMzIiLCJBTiI6Ik1haWwiLCJXVCI6Mn0%3D%7C0%7C%7C%7C&amp;sdata=QbHcyx4%2BY%2Fnwwg5qKoUYAtO9CzibVOTZKbThc66YJeA%3D&amp;reserved=0" TargetMode="External"/><Relationship Id="rId4" Type="http://schemas.openxmlformats.org/officeDocument/2006/relationships/hyperlink" Target="https://nam04.safelinks.protection.outlook.com/?url=https%3A%2F%2Fforms.office.com%2Fr%2Fug8rYKLFNQ&amp;data=05%7C02%7Ctmacon2024%40coloradocollege.edu%7C8cc43f2b581346b8c3f408dcd9b07dea%7Ccfc7b13c12964387b3085de08fd13c99%7C0%7C0%7C638624599259129446%7CUnknown%7CTWFpbGZsb3d8eyJWIjoiMC4wLjAwMDAiLCJQIjoiV2luMzIiLCJBTiI6Ik1haWwiLCJXVCI6Mn0%3D%7C0%7C%7C%7C&amp;sdata=m7QR70%2BpU%2BvfYu2wJtRSIHH3hu6rYHC%2BVRzanRa5STI%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Requisition Process, Job Posting and Applicant Management</a:t>
            </a: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A906711-B354-02FD-4D85-7291B5080675}"/>
              </a:ext>
            </a:extLst>
          </p:cNvPr>
          <p:cNvPicPr>
            <a:picLocks noChangeAspect="1"/>
          </p:cNvPicPr>
          <p:nvPr/>
        </p:nvPicPr>
        <p:blipFill>
          <a:blip r:embed="rId3"/>
          <a:srcRect r="2174"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0DD37D28-1CBB-7B2A-00BC-7EBEB5FD1B4C}"/>
              </a:ext>
            </a:extLst>
          </p:cNvPr>
          <p:cNvSpPr txBox="1"/>
          <p:nvPr/>
        </p:nvSpPr>
        <p:spPr>
          <a:xfrm>
            <a:off x="8504648" y="1434735"/>
            <a:ext cx="2942813" cy="35402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000">
                <a:latin typeface="Georgia"/>
              </a:rPr>
              <a:t>This will bring you to the Requisition. The first section is Posting Details. Please review the posting details and update the areas in red if needed. </a:t>
            </a:r>
          </a:p>
          <a:p>
            <a:pPr indent="-228600">
              <a:lnSpc>
                <a:spcPct val="90000"/>
              </a:lnSpc>
              <a:spcAft>
                <a:spcPts val="600"/>
              </a:spcAft>
              <a:buFont typeface="Arial" panose="020B0604020202020204" pitchFamily="34" charset="0"/>
              <a:buChar char="•"/>
            </a:pPr>
            <a:endParaRPr lang="en-US" sz="2000">
              <a:latin typeface="Georgia"/>
            </a:endParaRPr>
          </a:p>
          <a:p>
            <a:pPr indent="-228600">
              <a:lnSpc>
                <a:spcPct val="90000"/>
              </a:lnSpc>
              <a:spcAft>
                <a:spcPts val="600"/>
              </a:spcAft>
              <a:buFont typeface="Arial" panose="020B0604020202020204" pitchFamily="34" charset="0"/>
              <a:buChar char="•"/>
            </a:pPr>
            <a:r>
              <a:rPr lang="en-US" sz="2000" b="1" i="1">
                <a:highlight>
                  <a:srgbClr val="FFFCA3"/>
                </a:highlight>
                <a:latin typeface="Georgia"/>
              </a:rPr>
              <a:t>Also, be sure to double check and/or update the "Apply by Date" before you approve. </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35C779C1-0E6F-3E6A-14C3-1744E9A4C10C}"/>
              </a:ext>
            </a:extLst>
          </p:cNvPr>
          <p:cNvPicPr>
            <a:picLocks noChangeAspect="1"/>
          </p:cNvPicPr>
          <p:nvPr/>
        </p:nvPicPr>
        <p:blipFill>
          <a:blip r:embed="rId4"/>
          <a:stretch>
            <a:fillRect/>
          </a:stretch>
        </p:blipFill>
        <p:spPr>
          <a:xfrm>
            <a:off x="10685938" y="6398126"/>
            <a:ext cx="1508122" cy="464428"/>
          </a:xfrm>
          <a:prstGeom prst="rect">
            <a:avLst/>
          </a:prstGeom>
        </p:spPr>
      </p:pic>
    </p:spTree>
    <p:extLst>
      <p:ext uri="{BB962C8B-B14F-4D97-AF65-F5344CB8AC3E}">
        <p14:creationId xmlns:p14="http://schemas.microsoft.com/office/powerpoint/2010/main" val="23687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CB84B83-61F6-9A12-2BA1-F9C1948F2CEF}"/>
              </a:ext>
            </a:extLst>
          </p:cNvPr>
          <p:cNvSpPr txBox="1"/>
          <p:nvPr/>
        </p:nvSpPr>
        <p:spPr>
          <a:xfrm>
            <a:off x="466033" y="407662"/>
            <a:ext cx="9477377" cy="103051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a:solidFill>
                  <a:srgbClr val="FFFFFF"/>
                </a:solidFill>
                <a:latin typeface="Georgia"/>
                <a:ea typeface="+mj-ea"/>
                <a:cs typeface="+mj-cs"/>
              </a:rPr>
              <a:t>Requisition Updates Cont.</a:t>
            </a:r>
          </a:p>
          <a:p>
            <a:pPr>
              <a:lnSpc>
                <a:spcPct val="90000"/>
              </a:lnSpc>
              <a:spcBef>
                <a:spcPct val="0"/>
              </a:spcBef>
              <a:spcAft>
                <a:spcPts val="600"/>
              </a:spcAft>
            </a:pPr>
            <a:endParaRPr lang="en-US" sz="3100">
              <a:solidFill>
                <a:srgbClr val="FFFFFF"/>
              </a:solidFill>
              <a:latin typeface="Georgia"/>
              <a:ea typeface="+mj-ea"/>
              <a:cs typeface="+mj-cs"/>
            </a:endParaRPr>
          </a:p>
        </p:txBody>
      </p:sp>
      <p:pic>
        <p:nvPicPr>
          <p:cNvPr id="5" name="Picture 4" descr="A screenshot of a computer&#10;&#10;Description automatically generated">
            <a:extLst>
              <a:ext uri="{FF2B5EF4-FFF2-40B4-BE49-F238E27FC236}">
                <a16:creationId xmlns:a16="http://schemas.microsoft.com/office/drawing/2014/main" id="{C247C7F4-A70D-CA79-7AE1-E0253C8A9832}"/>
              </a:ext>
            </a:extLst>
          </p:cNvPr>
          <p:cNvPicPr>
            <a:picLocks noChangeAspect="1"/>
          </p:cNvPicPr>
          <p:nvPr/>
        </p:nvPicPr>
        <p:blipFill>
          <a:blip r:embed="rId2"/>
          <a:stretch>
            <a:fillRect/>
          </a:stretch>
        </p:blipFill>
        <p:spPr>
          <a:xfrm>
            <a:off x="10295" y="2314340"/>
            <a:ext cx="6081013" cy="2088189"/>
          </a:xfrm>
          <a:prstGeom prst="rect">
            <a:avLst/>
          </a:prstGeom>
        </p:spPr>
      </p:pic>
      <p:pic>
        <p:nvPicPr>
          <p:cNvPr id="3" name="Picture 2" descr="A screen shot of a application&#10;&#10;Description automatically generated">
            <a:extLst>
              <a:ext uri="{FF2B5EF4-FFF2-40B4-BE49-F238E27FC236}">
                <a16:creationId xmlns:a16="http://schemas.microsoft.com/office/drawing/2014/main" id="{23125632-AB75-B36F-0D63-2D91F7940231}"/>
              </a:ext>
            </a:extLst>
          </p:cNvPr>
          <p:cNvPicPr>
            <a:picLocks noChangeAspect="1"/>
          </p:cNvPicPr>
          <p:nvPr/>
        </p:nvPicPr>
        <p:blipFill>
          <a:blip r:embed="rId3"/>
          <a:stretch>
            <a:fillRect/>
          </a:stretch>
        </p:blipFill>
        <p:spPr>
          <a:xfrm>
            <a:off x="6087562" y="2638893"/>
            <a:ext cx="6215531" cy="1444964"/>
          </a:xfrm>
          <a:prstGeom prst="rect">
            <a:avLst/>
          </a:prstGeom>
        </p:spPr>
      </p:pic>
      <p:sp>
        <p:nvSpPr>
          <p:cNvPr id="4" name="TextBox 3">
            <a:extLst>
              <a:ext uri="{FF2B5EF4-FFF2-40B4-BE49-F238E27FC236}">
                <a16:creationId xmlns:a16="http://schemas.microsoft.com/office/drawing/2014/main" id="{30B54B6D-D68D-F9E5-8864-65E35D09C012}"/>
              </a:ext>
            </a:extLst>
          </p:cNvPr>
          <p:cNvSpPr txBox="1"/>
          <p:nvPr/>
        </p:nvSpPr>
        <p:spPr>
          <a:xfrm>
            <a:off x="1371598" y="5070346"/>
            <a:ext cx="9496427" cy="13852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latin typeface="Georgia"/>
              </a:rPr>
              <a:t>Next, is the Position Details section. Please make sure the details are correct and update the areas in red if needed (i.e. </a:t>
            </a:r>
            <a:r>
              <a:rPr lang="en-US" sz="2000">
                <a:latin typeface="Georgia"/>
                <a:ea typeface="+mn-lt"/>
                <a:cs typeface="+mn-lt"/>
              </a:rPr>
              <a:t>the number of openings).</a:t>
            </a:r>
            <a:endParaRPr lang="en-US" sz="2000">
              <a:latin typeface="Georgia"/>
            </a:endParaRPr>
          </a:p>
        </p:txBody>
      </p:sp>
      <p:pic>
        <p:nvPicPr>
          <p:cNvPr id="7" name="Picture 6" descr="PageUp logo">
            <a:extLst>
              <a:ext uri="{FF2B5EF4-FFF2-40B4-BE49-F238E27FC236}">
                <a16:creationId xmlns:a16="http://schemas.microsoft.com/office/drawing/2014/main" id="{9D3A632E-C0D3-5416-6A66-8E5DCE37714F}"/>
              </a:ext>
            </a:extLst>
          </p:cNvPr>
          <p:cNvPicPr>
            <a:picLocks noChangeAspect="1"/>
          </p:cNvPicPr>
          <p:nvPr/>
        </p:nvPicPr>
        <p:blipFill>
          <a:blip r:embed="rId4"/>
          <a:stretch>
            <a:fillRect/>
          </a:stretch>
        </p:blipFill>
        <p:spPr>
          <a:xfrm>
            <a:off x="10126451" y="-6792"/>
            <a:ext cx="2078652" cy="771855"/>
          </a:xfrm>
          <a:prstGeom prst="rect">
            <a:avLst/>
          </a:prstGeom>
        </p:spPr>
      </p:pic>
    </p:spTree>
    <p:extLst>
      <p:ext uri="{BB962C8B-B14F-4D97-AF65-F5344CB8AC3E}">
        <p14:creationId xmlns:p14="http://schemas.microsoft.com/office/powerpoint/2010/main" val="121233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3E35D582-A2FD-9ADA-A659-3B5CBA3266AB}"/>
              </a:ext>
            </a:extLst>
          </p:cNvPr>
          <p:cNvPicPr>
            <a:picLocks noChangeAspect="1"/>
          </p:cNvPicPr>
          <p:nvPr/>
        </p:nvPicPr>
        <p:blipFill>
          <a:blip r:embed="rId2"/>
          <a:stretch>
            <a:fillRect/>
          </a:stretch>
        </p:blipFill>
        <p:spPr>
          <a:xfrm>
            <a:off x="2572369" y="347353"/>
            <a:ext cx="7025173" cy="4430055"/>
          </a:xfrm>
          <a:prstGeom prst="rect">
            <a:avLst/>
          </a:prstGeom>
        </p:spPr>
      </p:pic>
      <p:sp>
        <p:nvSpPr>
          <p:cNvPr id="3" name="TextBox 2">
            <a:extLst>
              <a:ext uri="{FF2B5EF4-FFF2-40B4-BE49-F238E27FC236}">
                <a16:creationId xmlns:a16="http://schemas.microsoft.com/office/drawing/2014/main" id="{E9D3DB2F-59D0-E177-F5F3-96BC59AB460A}"/>
              </a:ext>
            </a:extLst>
          </p:cNvPr>
          <p:cNvSpPr txBox="1"/>
          <p:nvPr/>
        </p:nvSpPr>
        <p:spPr>
          <a:xfrm>
            <a:off x="548778" y="5401373"/>
            <a:ext cx="9613869" cy="121937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solidFill>
                  <a:schemeClr val="bg1"/>
                </a:solidFill>
                <a:latin typeface="Georgia"/>
              </a:rPr>
              <a:t>The compensation/budget information will have areas where you can make comments about changes requested/rationale for change, and position funding details if needed. </a:t>
            </a:r>
            <a:r>
              <a:rPr lang="en-US" sz="1700" b="1">
                <a:solidFill>
                  <a:schemeClr val="bg1"/>
                </a:solidFill>
                <a:latin typeface="Georgia"/>
              </a:rPr>
              <a:t>Be sure to include your initials and date if leaving a comment.</a:t>
            </a:r>
          </a:p>
        </p:txBody>
      </p:sp>
      <p:pic>
        <p:nvPicPr>
          <p:cNvPr id="5" name="Picture 4" descr="PageUp logo">
            <a:extLst>
              <a:ext uri="{FF2B5EF4-FFF2-40B4-BE49-F238E27FC236}">
                <a16:creationId xmlns:a16="http://schemas.microsoft.com/office/drawing/2014/main" id="{5702F56D-D5EA-0EA3-BE25-CD66E2672DB6}"/>
              </a:ext>
            </a:extLst>
          </p:cNvPr>
          <p:cNvPicPr>
            <a:picLocks noChangeAspect="1"/>
          </p:cNvPicPr>
          <p:nvPr/>
        </p:nvPicPr>
        <p:blipFill>
          <a:blip r:embed="rId3"/>
          <a:stretch>
            <a:fillRect/>
          </a:stretch>
        </p:blipFill>
        <p:spPr>
          <a:xfrm>
            <a:off x="9861409" y="6056078"/>
            <a:ext cx="2321608" cy="793941"/>
          </a:xfrm>
          <a:prstGeom prst="rect">
            <a:avLst/>
          </a:prstGeom>
        </p:spPr>
      </p:pic>
    </p:spTree>
    <p:extLst>
      <p:ext uri="{BB962C8B-B14F-4D97-AF65-F5344CB8AC3E}">
        <p14:creationId xmlns:p14="http://schemas.microsoft.com/office/powerpoint/2010/main" val="125950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0FE5B8-D47D-1610-98BE-D47DB6C60482}"/>
              </a:ext>
            </a:extLst>
          </p:cNvPr>
          <p:cNvPicPr>
            <a:picLocks noChangeAspect="1"/>
          </p:cNvPicPr>
          <p:nvPr/>
        </p:nvPicPr>
        <p:blipFill>
          <a:blip r:embed="rId3"/>
          <a:srcRect l="2806"/>
          <a:stretch/>
        </p:blipFill>
        <p:spPr>
          <a:xfrm>
            <a:off x="364454" y="177126"/>
            <a:ext cx="7750846" cy="6054920"/>
          </a:xfrm>
          <a:prstGeom prst="rect">
            <a:avLst/>
          </a:prstGeom>
        </p:spPr>
      </p:pic>
      <p:sp>
        <p:nvSpPr>
          <p:cNvPr id="4" name="TextBox 3">
            <a:extLst>
              <a:ext uri="{FF2B5EF4-FFF2-40B4-BE49-F238E27FC236}">
                <a16:creationId xmlns:a16="http://schemas.microsoft.com/office/drawing/2014/main" id="{70B6636F-554B-13BC-FFF1-BC2ECDFB32D0}"/>
              </a:ext>
            </a:extLst>
          </p:cNvPr>
          <p:cNvSpPr txBox="1"/>
          <p:nvPr/>
        </p:nvSpPr>
        <p:spPr>
          <a:xfrm>
            <a:off x="8320322" y="181401"/>
            <a:ext cx="3296204" cy="5649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a:latin typeface="Georgia"/>
              </a:rPr>
              <a:t>In the Advertising Text section, the summary description, responsibilities, minimum qualifications, and preferred qualifications are pulled from the job description. If you need to make changes to these areas, please do so in the next section or contact the Talent Acquistion Specialist directly. </a:t>
            </a:r>
          </a:p>
          <a:p>
            <a:pPr indent="-228600">
              <a:lnSpc>
                <a:spcPct val="90000"/>
              </a:lnSpc>
              <a:spcAft>
                <a:spcPts val="600"/>
              </a:spcAft>
              <a:buFont typeface="Arial" panose="020B0604020202020204" pitchFamily="34" charset="0"/>
              <a:buChar char="•"/>
            </a:pPr>
            <a:r>
              <a:rPr lang="en-US">
                <a:latin typeface="Georgia"/>
              </a:rPr>
              <a:t>Include any additional job boards you would like to post on (include URL) and special instructions to applicants. </a:t>
            </a:r>
          </a:p>
          <a:p>
            <a:pPr indent="-228600">
              <a:lnSpc>
                <a:spcPct val="90000"/>
              </a:lnSpc>
              <a:spcAft>
                <a:spcPts val="600"/>
              </a:spcAft>
              <a:buFont typeface="Arial" panose="020B0604020202020204" pitchFamily="34" charset="0"/>
              <a:buChar char="•"/>
            </a:pPr>
            <a:r>
              <a:rPr lang="en-US">
                <a:latin typeface="Georgia"/>
              </a:rPr>
              <a:t>Finally, for the position preview, include a few sentences about the position. This will show up on the career page as a preview to the applicant. Once they click on the job, they will see the full job posting. </a:t>
            </a:r>
            <a:endParaRPr lang="en-US"/>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5E3423A2-52C1-3BAC-ADB8-9EA18D92BF52}"/>
              </a:ext>
            </a:extLst>
          </p:cNvPr>
          <p:cNvPicPr>
            <a:picLocks noChangeAspect="1"/>
          </p:cNvPicPr>
          <p:nvPr/>
        </p:nvPicPr>
        <p:blipFill>
          <a:blip r:embed="rId4"/>
          <a:stretch>
            <a:fillRect/>
          </a:stretch>
        </p:blipFill>
        <p:spPr>
          <a:xfrm>
            <a:off x="10457756" y="6398425"/>
            <a:ext cx="1614826" cy="462638"/>
          </a:xfrm>
          <a:prstGeom prst="rect">
            <a:avLst/>
          </a:prstGeom>
        </p:spPr>
      </p:pic>
    </p:spTree>
    <p:extLst>
      <p:ext uri="{BB962C8B-B14F-4D97-AF65-F5344CB8AC3E}">
        <p14:creationId xmlns:p14="http://schemas.microsoft.com/office/powerpoint/2010/main" val="203036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A5C54D0C-70FD-B5BC-86BA-CCFC7C69CDC4}"/>
              </a:ext>
            </a:extLst>
          </p:cNvPr>
          <p:cNvPicPr>
            <a:picLocks noChangeAspect="1"/>
          </p:cNvPicPr>
          <p:nvPr/>
        </p:nvPicPr>
        <p:blipFill>
          <a:blip r:embed="rId2"/>
          <a:srcRect r="13572"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D8C0A22A-6ADC-B9CD-2684-85CB84A8599E}"/>
              </a:ext>
            </a:extLst>
          </p:cNvPr>
          <p:cNvSpPr txBox="1"/>
          <p:nvPr/>
        </p:nvSpPr>
        <p:spPr>
          <a:xfrm>
            <a:off x="8301741" y="418197"/>
            <a:ext cx="3516775" cy="30109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latin typeface="Georgia"/>
              </a:rPr>
              <a:t>This advertisement text will show what will be posted on the job board. You can review and make any updates as needed in the section </a:t>
            </a:r>
            <a:r>
              <a:rPr lang="en-US" sz="2000" b="1" i="1">
                <a:latin typeface="Georgia"/>
              </a:rPr>
              <a:t>above; do not</a:t>
            </a:r>
            <a:r>
              <a:rPr lang="en-US" sz="2000">
                <a:latin typeface="Georgia"/>
              </a:rPr>
              <a:t> click "Generate Description". This will duplicate information. </a:t>
            </a:r>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FFA1E763-3780-784D-7C8E-83C74A9D2584}"/>
              </a:ext>
            </a:extLst>
          </p:cNvPr>
          <p:cNvPicPr>
            <a:picLocks noChangeAspect="1"/>
          </p:cNvPicPr>
          <p:nvPr/>
        </p:nvPicPr>
        <p:blipFill>
          <a:blip r:embed="rId3"/>
          <a:stretch>
            <a:fillRect/>
          </a:stretch>
        </p:blipFill>
        <p:spPr>
          <a:xfrm>
            <a:off x="10490887" y="6398425"/>
            <a:ext cx="1603782" cy="462638"/>
          </a:xfrm>
          <a:prstGeom prst="rect">
            <a:avLst/>
          </a:prstGeom>
        </p:spPr>
      </p:pic>
      <p:sp>
        <p:nvSpPr>
          <p:cNvPr id="4" name="TextBox 3">
            <a:extLst>
              <a:ext uri="{FF2B5EF4-FFF2-40B4-BE49-F238E27FC236}">
                <a16:creationId xmlns:a16="http://schemas.microsoft.com/office/drawing/2014/main" id="{9609C60E-F9FD-793E-A2C4-FC0A46EC696F}"/>
              </a:ext>
            </a:extLst>
          </p:cNvPr>
          <p:cNvSpPr txBox="1"/>
          <p:nvPr/>
        </p:nvSpPr>
        <p:spPr>
          <a:xfrm>
            <a:off x="8301741" y="2961629"/>
            <a:ext cx="3516775" cy="30109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latin typeface="Georgia"/>
              </a:rPr>
              <a:t>If any updates are needed after you have approved the position, please reach out to the Talent Acquisition Specialist directly. </a:t>
            </a:r>
          </a:p>
        </p:txBody>
      </p:sp>
    </p:spTree>
    <p:extLst>
      <p:ext uri="{BB962C8B-B14F-4D97-AF65-F5344CB8AC3E}">
        <p14:creationId xmlns:p14="http://schemas.microsoft.com/office/powerpoint/2010/main" val="72907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61D17194-A1A4-C99A-C8F6-B7748FB3BEA6}"/>
              </a:ext>
            </a:extLst>
          </p:cNvPr>
          <p:cNvPicPr>
            <a:picLocks noChangeAspect="1"/>
          </p:cNvPicPr>
          <p:nvPr/>
        </p:nvPicPr>
        <p:blipFill>
          <a:blip r:embed="rId3"/>
          <a:stretch>
            <a:fillRect/>
          </a:stretch>
        </p:blipFill>
        <p:spPr>
          <a:xfrm>
            <a:off x="1610726" y="435701"/>
            <a:ext cx="8970545" cy="4474229"/>
          </a:xfrm>
          <a:prstGeom prst="rect">
            <a:avLst/>
          </a:prstGeom>
        </p:spPr>
      </p:pic>
      <p:sp>
        <p:nvSpPr>
          <p:cNvPr id="3" name="TextBox 2">
            <a:extLst>
              <a:ext uri="{FF2B5EF4-FFF2-40B4-BE49-F238E27FC236}">
                <a16:creationId xmlns:a16="http://schemas.microsoft.com/office/drawing/2014/main" id="{1C056373-A872-2764-F6A9-B455B1D1E816}"/>
              </a:ext>
            </a:extLst>
          </p:cNvPr>
          <p:cNvSpPr txBox="1"/>
          <p:nvPr/>
        </p:nvSpPr>
        <p:spPr>
          <a:xfrm>
            <a:off x="151213" y="5379286"/>
            <a:ext cx="10386912" cy="12414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a:solidFill>
                  <a:schemeClr val="bg1"/>
                </a:solidFill>
                <a:latin typeface="Georgia"/>
              </a:rPr>
              <a:t>Next, select who will be the search committee chair, if not you. You can also select a committee co-chair or department administrator. This person will have access to move applicants through the workflow in </a:t>
            </a:r>
            <a:r>
              <a:rPr lang="en-US" sz="1600" err="1">
                <a:solidFill>
                  <a:schemeClr val="bg1"/>
                </a:solidFill>
                <a:latin typeface="Georgia"/>
              </a:rPr>
              <a:t>PageUp</a:t>
            </a:r>
            <a:r>
              <a:rPr lang="en-US" sz="1600">
                <a:solidFill>
                  <a:schemeClr val="bg1"/>
                </a:solidFill>
                <a:latin typeface="Georgia"/>
              </a:rPr>
              <a:t>. </a:t>
            </a:r>
          </a:p>
          <a:p>
            <a:pPr indent="-228600">
              <a:lnSpc>
                <a:spcPct val="90000"/>
              </a:lnSpc>
              <a:spcAft>
                <a:spcPts val="600"/>
              </a:spcAft>
              <a:buFont typeface="Arial" panose="020B0604020202020204" pitchFamily="34" charset="0"/>
              <a:buChar char="•"/>
            </a:pPr>
            <a:endParaRPr lang="en-US" sz="1600">
              <a:solidFill>
                <a:schemeClr val="bg1"/>
              </a:solidFill>
              <a:latin typeface="Georgia"/>
            </a:endParaRPr>
          </a:p>
          <a:p>
            <a:pPr indent="-228600">
              <a:lnSpc>
                <a:spcPct val="90000"/>
              </a:lnSpc>
              <a:spcAft>
                <a:spcPts val="600"/>
              </a:spcAft>
              <a:buFont typeface="Arial" panose="020B0604020202020204" pitchFamily="34" charset="0"/>
              <a:buChar char="•"/>
            </a:pPr>
            <a:r>
              <a:rPr lang="en-US" sz="1600">
                <a:solidFill>
                  <a:schemeClr val="bg1"/>
                </a:solidFill>
                <a:latin typeface="Georgia"/>
              </a:rPr>
              <a:t>Finally, select who will be serving on the search committee. If you are not sure, these can be added at a later time.</a:t>
            </a:r>
          </a:p>
        </p:txBody>
      </p:sp>
      <p:pic>
        <p:nvPicPr>
          <p:cNvPr id="5" name="Picture 4" descr="PageUp logo">
            <a:extLst>
              <a:ext uri="{FF2B5EF4-FFF2-40B4-BE49-F238E27FC236}">
                <a16:creationId xmlns:a16="http://schemas.microsoft.com/office/drawing/2014/main" id="{FBFF8452-DCFC-89C8-0470-C02935E8957D}"/>
              </a:ext>
            </a:extLst>
          </p:cNvPr>
          <p:cNvPicPr>
            <a:picLocks noChangeAspect="1"/>
          </p:cNvPicPr>
          <p:nvPr/>
        </p:nvPicPr>
        <p:blipFill>
          <a:blip r:embed="rId4"/>
          <a:stretch>
            <a:fillRect/>
          </a:stretch>
        </p:blipFill>
        <p:spPr>
          <a:xfrm>
            <a:off x="10524016" y="6232772"/>
            <a:ext cx="1670044" cy="617245"/>
          </a:xfrm>
          <a:prstGeom prst="rect">
            <a:avLst/>
          </a:prstGeom>
        </p:spPr>
      </p:pic>
    </p:spTree>
    <p:extLst>
      <p:ext uri="{BB962C8B-B14F-4D97-AF65-F5344CB8AC3E}">
        <p14:creationId xmlns:p14="http://schemas.microsoft.com/office/powerpoint/2010/main" val="390589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0F04ACC6-AAC9-6CEC-6149-F72E9E645CBA}"/>
              </a:ext>
            </a:extLst>
          </p:cNvPr>
          <p:cNvPicPr>
            <a:picLocks noChangeAspect="1"/>
          </p:cNvPicPr>
          <p:nvPr/>
        </p:nvPicPr>
        <p:blipFill>
          <a:blip r:embed="rId3"/>
          <a:srcRect l="13210" r="14608" b="1"/>
          <a:stretch/>
        </p:blipFill>
        <p:spPr>
          <a:xfrm>
            <a:off x="20" y="431"/>
            <a:ext cx="8115280" cy="6408311"/>
          </a:xfrm>
          <a:prstGeom prst="rect">
            <a:avLst/>
          </a:prstGeom>
        </p:spPr>
      </p:pic>
      <p:sp>
        <p:nvSpPr>
          <p:cNvPr id="4" name="TextBox 3">
            <a:extLst>
              <a:ext uri="{FF2B5EF4-FFF2-40B4-BE49-F238E27FC236}">
                <a16:creationId xmlns:a16="http://schemas.microsoft.com/office/drawing/2014/main" id="{B04571F6-BECC-5A65-FAFA-95C90176669F}"/>
              </a:ext>
            </a:extLst>
          </p:cNvPr>
          <p:cNvSpPr txBox="1"/>
          <p:nvPr/>
        </p:nvSpPr>
        <p:spPr>
          <a:xfrm>
            <a:off x="8367107" y="364322"/>
            <a:ext cx="3483942" cy="559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a:latin typeface="Georgia"/>
              </a:rPr>
              <a:t>The last section on the requisition card shows the approval process (the hiring manager will typically see their name in step 2). After you have reviewed the posting and everything is to your liking, click "Approve" and it will go to the next person in the approval list. </a:t>
            </a:r>
          </a:p>
          <a:p>
            <a:pPr indent="-228600">
              <a:lnSpc>
                <a:spcPct val="90000"/>
              </a:lnSpc>
              <a:spcAft>
                <a:spcPts val="600"/>
              </a:spcAft>
              <a:buFont typeface="Arial" panose="020B0604020202020204" pitchFamily="34" charset="0"/>
              <a:buChar char="•"/>
            </a:pPr>
            <a:endParaRPr lang="en-US">
              <a:latin typeface="Georgia"/>
            </a:endParaRPr>
          </a:p>
          <a:p>
            <a:pPr indent="-228600">
              <a:lnSpc>
                <a:spcPct val="90000"/>
              </a:lnSpc>
              <a:spcAft>
                <a:spcPts val="600"/>
              </a:spcAft>
              <a:buFont typeface="Arial" panose="020B0604020202020204" pitchFamily="34" charset="0"/>
              <a:buChar char="•"/>
            </a:pPr>
            <a:r>
              <a:rPr lang="en-US">
                <a:latin typeface="Georgia"/>
              </a:rPr>
              <a:t>When all the approval signatures are collected, the TA Spec. will then be notified to post the position, and an email will go to the hiring manager confirming it has been posted with additional next steps. </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0B4D1B0D-4D1A-FD5D-4497-E86FBF9ECDD5}"/>
              </a:ext>
            </a:extLst>
          </p:cNvPr>
          <p:cNvPicPr>
            <a:picLocks noChangeAspect="1"/>
          </p:cNvPicPr>
          <p:nvPr/>
        </p:nvPicPr>
        <p:blipFill>
          <a:blip r:embed="rId4"/>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270151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ea typeface="+mn-lt"/>
                <a:cs typeface="+mn-lt"/>
              </a:rPr>
              <a:t>Applicant Management and Moving through the Workflow</a:t>
            </a:r>
            <a:endParaRPr lang="en-US">
              <a:latin typeface="Georgia"/>
            </a:endParaRP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6650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239032" y="-2116"/>
            <a:ext cx="11210925" cy="744836"/>
          </a:xfrm>
        </p:spPr>
        <p:txBody>
          <a:bodyPr vert="horz" lIns="91440" tIns="45720" rIns="91440" bIns="45720" rtlCol="0" anchor="ctr">
            <a:normAutofit/>
          </a:bodyPr>
          <a:lstStyle/>
          <a:p>
            <a:pPr algn="ctr"/>
            <a:r>
              <a:rPr lang="en-US" sz="3200">
                <a:solidFill>
                  <a:srgbClr val="000000"/>
                </a:solidFill>
                <a:latin typeface="Georgia"/>
              </a:rPr>
              <a:t>Viewing the job posting</a:t>
            </a:r>
            <a:endParaRPr lang="en-US" sz="3200" kern="1200">
              <a:solidFill>
                <a:srgbClr val="000000"/>
              </a:solidFill>
              <a:latin typeface="Georgia"/>
            </a:endParaRPr>
          </a:p>
        </p:txBody>
      </p:sp>
      <p:pic>
        <p:nvPicPr>
          <p:cNvPr id="4" name="Content Placeholder 3" descr="A screenshot of a computer&#10;&#10;Description automatically generated">
            <a:extLst>
              <a:ext uri="{FF2B5EF4-FFF2-40B4-BE49-F238E27FC236}">
                <a16:creationId xmlns:a16="http://schemas.microsoft.com/office/drawing/2014/main" id="{0369824F-035D-7868-6A91-0A8E4AD964A5}"/>
              </a:ext>
            </a:extLst>
          </p:cNvPr>
          <p:cNvPicPr>
            <a:picLocks noGrp="1" noChangeAspect="1"/>
          </p:cNvPicPr>
          <p:nvPr>
            <p:ph idx="1"/>
          </p:nvPr>
        </p:nvPicPr>
        <p:blipFill>
          <a:blip r:embed="rId2"/>
          <a:srcRect l="-291" r="163" b="40000"/>
          <a:stretch/>
        </p:blipFill>
        <p:spPr>
          <a:xfrm>
            <a:off x="355419" y="2823905"/>
            <a:ext cx="11489301" cy="3577288"/>
          </a:xfrm>
          <a:prstGeom prst="rect">
            <a:avLst/>
          </a:prstGeom>
          <a:ln>
            <a:solidFill>
              <a:schemeClr val="tx1"/>
            </a:solidFill>
          </a:ln>
        </p:spPr>
      </p:pic>
      <p:sp>
        <p:nvSpPr>
          <p:cNvPr id="5" name="TextBox 4">
            <a:extLst>
              <a:ext uri="{FF2B5EF4-FFF2-40B4-BE49-F238E27FC236}">
                <a16:creationId xmlns:a16="http://schemas.microsoft.com/office/drawing/2014/main" id="{AB961A79-64F2-A2EB-7953-C467A6A3DC0D}"/>
              </a:ext>
            </a:extLst>
          </p:cNvPr>
          <p:cNvSpPr txBox="1"/>
          <p:nvPr/>
        </p:nvSpPr>
        <p:spPr>
          <a:xfrm>
            <a:off x="237067" y="787400"/>
            <a:ext cx="114956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212529"/>
                </a:solidFill>
                <a:latin typeface="Georgia"/>
              </a:rPr>
              <a:t>Congratulations on your job posting! </a:t>
            </a:r>
            <a:endParaRPr lang="en-US" sz="1600"/>
          </a:p>
          <a:p>
            <a:pPr algn="ctr"/>
            <a:r>
              <a:rPr lang="en-US" sz="1600">
                <a:solidFill>
                  <a:srgbClr val="212529"/>
                </a:solidFill>
                <a:latin typeface="Georgia"/>
              </a:rPr>
              <a:t>After you receive a confirmation email from the Talent Acquisition Specialist (</a:t>
            </a:r>
            <a:r>
              <a:rPr lang="en-US" sz="1600">
                <a:solidFill>
                  <a:srgbClr val="212529"/>
                </a:solidFill>
                <a:latin typeface="Georgia"/>
                <a:hlinkClick r:id="rId3"/>
              </a:rPr>
              <a:t>T'yah Macon</a:t>
            </a:r>
            <a:r>
              <a:rPr lang="en-US" sz="1600">
                <a:solidFill>
                  <a:srgbClr val="212529"/>
                </a:solidFill>
                <a:latin typeface="Georgia"/>
              </a:rPr>
              <a:t>) that the job has been posted, double check that you can see it by logging into </a:t>
            </a:r>
            <a:r>
              <a:rPr lang="en-US" sz="1600" err="1">
                <a:solidFill>
                  <a:srgbClr val="212529"/>
                </a:solidFill>
                <a:latin typeface="Georgia"/>
              </a:rPr>
              <a:t>PageUp</a:t>
            </a:r>
            <a:r>
              <a:rPr lang="en-US" sz="1600">
                <a:solidFill>
                  <a:srgbClr val="212529"/>
                </a:solidFill>
                <a:latin typeface="Georgia"/>
              </a:rPr>
              <a:t>, and viewing it from your dashboard. There are two ways to view this:</a:t>
            </a:r>
            <a:endParaRPr lang="en-US" sz="1600"/>
          </a:p>
        </p:txBody>
      </p:sp>
      <p:sp>
        <p:nvSpPr>
          <p:cNvPr id="6" name="TextBox 5">
            <a:extLst>
              <a:ext uri="{FF2B5EF4-FFF2-40B4-BE49-F238E27FC236}">
                <a16:creationId xmlns:a16="http://schemas.microsoft.com/office/drawing/2014/main" id="{87EEF535-5A27-8869-929F-6EA8B6640D5B}"/>
              </a:ext>
            </a:extLst>
          </p:cNvPr>
          <p:cNvSpPr txBox="1"/>
          <p:nvPr/>
        </p:nvSpPr>
        <p:spPr>
          <a:xfrm>
            <a:off x="-7934" y="1714238"/>
            <a:ext cx="1184050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Georgia"/>
              </a:rPr>
              <a:t> Option 1: </a:t>
            </a:r>
            <a:r>
              <a:rPr lang="en-US" sz="1600">
                <a:latin typeface="Georgia"/>
              </a:rPr>
              <a:t>Click "[number] Approved" in the Approvals box.</a:t>
            </a:r>
            <a:endParaRPr lang="en-US" sz="1600"/>
          </a:p>
          <a:p>
            <a:endParaRPr lang="en-US" sz="1600">
              <a:latin typeface="Georgia"/>
            </a:endParaRPr>
          </a:p>
          <a:p>
            <a:r>
              <a:rPr lang="en-US" sz="1600" b="1">
                <a:latin typeface="Georgia"/>
              </a:rPr>
              <a:t> Option 2: </a:t>
            </a:r>
            <a:r>
              <a:rPr lang="en-US" sz="1600">
                <a:latin typeface="Georgia"/>
              </a:rPr>
              <a:t>Click "[number] Posting/Requisitions Open" in the New Posting/Requisition box.</a:t>
            </a:r>
          </a:p>
          <a:p>
            <a:endParaRPr lang="en-US"/>
          </a:p>
          <a:p>
            <a:endParaRPr lang="en-US"/>
          </a:p>
        </p:txBody>
      </p:sp>
      <p:sp>
        <p:nvSpPr>
          <p:cNvPr id="7" name="TextBox 6">
            <a:extLst>
              <a:ext uri="{FF2B5EF4-FFF2-40B4-BE49-F238E27FC236}">
                <a16:creationId xmlns:a16="http://schemas.microsoft.com/office/drawing/2014/main" id="{6045D267-8C3F-03AB-BBFF-CD389CC0BA2D}"/>
              </a:ext>
            </a:extLst>
          </p:cNvPr>
          <p:cNvSpPr txBox="1"/>
          <p:nvPr/>
        </p:nvSpPr>
        <p:spPr>
          <a:xfrm>
            <a:off x="1193967" y="3667041"/>
            <a:ext cx="896458" cy="11245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91EC2D1E-80F6-F28D-FEBF-EDC29F3CB845}"/>
              </a:ext>
            </a:extLst>
          </p:cNvPr>
          <p:cNvSpPr txBox="1"/>
          <p:nvPr/>
        </p:nvSpPr>
        <p:spPr>
          <a:xfrm>
            <a:off x="6838192" y="5578655"/>
            <a:ext cx="899681" cy="231170"/>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78D0427E-059E-EB32-9E30-4D9663CD03E4}"/>
              </a:ext>
            </a:extLst>
          </p:cNvPr>
          <p:cNvSpPr txBox="1"/>
          <p:nvPr/>
        </p:nvSpPr>
        <p:spPr>
          <a:xfrm>
            <a:off x="3815176" y="5253866"/>
            <a:ext cx="1586729" cy="20618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53E942D5-B706-4926-FA73-FDE8166E7518}"/>
              </a:ext>
            </a:extLst>
          </p:cNvPr>
          <p:cNvSpPr txBox="1"/>
          <p:nvPr/>
        </p:nvSpPr>
        <p:spPr>
          <a:xfrm>
            <a:off x="3352915" y="4180795"/>
            <a:ext cx="2492213" cy="2042104"/>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0DA6B39B-652A-4BD8-B80C-08E9417914B9}"/>
              </a:ext>
            </a:extLst>
          </p:cNvPr>
          <p:cNvSpPr txBox="1"/>
          <p:nvPr/>
        </p:nvSpPr>
        <p:spPr>
          <a:xfrm>
            <a:off x="6063635" y="4180794"/>
            <a:ext cx="2442246" cy="2042104"/>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84710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08DB-F393-4FBC-B969-4CF48F3D9216}"/>
              </a:ext>
            </a:extLst>
          </p:cNvPr>
          <p:cNvSpPr>
            <a:spLocks noGrp="1"/>
          </p:cNvSpPr>
          <p:nvPr>
            <p:ph type="title"/>
          </p:nvPr>
        </p:nvSpPr>
        <p:spPr>
          <a:xfrm>
            <a:off x="3318933" y="-365125"/>
            <a:ext cx="5562600" cy="1312863"/>
          </a:xfrm>
        </p:spPr>
        <p:txBody>
          <a:bodyPr/>
          <a:lstStyle/>
          <a:p>
            <a:pPr algn="ctr"/>
            <a:r>
              <a:rPr lang="en-US" sz="3200">
                <a:latin typeface="Georgia"/>
              </a:rPr>
              <a:t>Viewing the job posting cont.</a:t>
            </a:r>
            <a:endParaRPr lang="en-US"/>
          </a:p>
        </p:txBody>
      </p:sp>
      <p:sp>
        <p:nvSpPr>
          <p:cNvPr id="3" name="Content Placeholder 2">
            <a:extLst>
              <a:ext uri="{FF2B5EF4-FFF2-40B4-BE49-F238E27FC236}">
                <a16:creationId xmlns:a16="http://schemas.microsoft.com/office/drawing/2014/main" id="{B3DC6865-8B51-5B40-B5BB-A185BA33897B}"/>
              </a:ext>
            </a:extLst>
          </p:cNvPr>
          <p:cNvSpPr>
            <a:spLocks noGrp="1"/>
          </p:cNvSpPr>
          <p:nvPr>
            <p:ph idx="1"/>
          </p:nvPr>
        </p:nvSpPr>
        <p:spPr>
          <a:xfrm>
            <a:off x="2117" y="701648"/>
            <a:ext cx="12283932" cy="329672"/>
          </a:xfrm>
        </p:spPr>
        <p:txBody>
          <a:bodyPr vert="horz" lIns="91440" tIns="45720" rIns="91440" bIns="45720" rtlCol="0" anchor="t">
            <a:normAutofit/>
          </a:bodyPr>
          <a:lstStyle/>
          <a:p>
            <a:pPr marL="0" indent="0">
              <a:buNone/>
            </a:pPr>
            <a:r>
              <a:rPr lang="en-US" sz="1400" b="1">
                <a:latin typeface="Georgia"/>
              </a:rPr>
              <a:t>Option 1: </a:t>
            </a:r>
            <a:r>
              <a:rPr lang="en-US" sz="1400" i="1">
                <a:latin typeface="Georgia"/>
              </a:rPr>
              <a:t>Clicking " [number] Approved" in the approvals box. Select "View" to view the posting details, compensation info, advertising text, and more. </a:t>
            </a:r>
            <a:endParaRPr lang="en-US" sz="1400">
              <a:latin typeface="Georgia"/>
            </a:endParaRPr>
          </a:p>
          <a:p>
            <a:pPr marL="0" indent="0">
              <a:buNone/>
            </a:pPr>
            <a:endParaRPr lang="en-US" sz="1400">
              <a:latin typeface="Georgia"/>
            </a:endParaRPr>
          </a:p>
        </p:txBody>
      </p:sp>
      <p:pic>
        <p:nvPicPr>
          <p:cNvPr id="4" name="Picture 3" descr="A screenshot of a computer&#10;&#10;Description automatically generated">
            <a:extLst>
              <a:ext uri="{FF2B5EF4-FFF2-40B4-BE49-F238E27FC236}">
                <a16:creationId xmlns:a16="http://schemas.microsoft.com/office/drawing/2014/main" id="{E86B7489-25BA-D621-170F-44891B150D3E}"/>
              </a:ext>
            </a:extLst>
          </p:cNvPr>
          <p:cNvPicPr>
            <a:picLocks noChangeAspect="1"/>
          </p:cNvPicPr>
          <p:nvPr/>
        </p:nvPicPr>
        <p:blipFill>
          <a:blip r:embed="rId2"/>
          <a:stretch>
            <a:fillRect/>
          </a:stretch>
        </p:blipFill>
        <p:spPr>
          <a:xfrm>
            <a:off x="2899833" y="1141200"/>
            <a:ext cx="9165167" cy="2596518"/>
          </a:xfrm>
          <a:prstGeom prst="rect">
            <a:avLst/>
          </a:prstGeom>
          <a:ln>
            <a:solidFill>
              <a:schemeClr val="tx1"/>
            </a:solidFill>
          </a:ln>
        </p:spPr>
      </p:pic>
      <p:sp>
        <p:nvSpPr>
          <p:cNvPr id="5" name="TextBox 4">
            <a:extLst>
              <a:ext uri="{FF2B5EF4-FFF2-40B4-BE49-F238E27FC236}">
                <a16:creationId xmlns:a16="http://schemas.microsoft.com/office/drawing/2014/main" id="{1C42D3AA-B176-4CD2-8AF0-4AB278F3C1B7}"/>
              </a:ext>
            </a:extLst>
          </p:cNvPr>
          <p:cNvSpPr txBox="1"/>
          <p:nvPr/>
        </p:nvSpPr>
        <p:spPr>
          <a:xfrm>
            <a:off x="336371" y="1139040"/>
            <a:ext cx="2547401" cy="119948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baseline="0">
                <a:latin typeface="Georgia"/>
              </a:rPr>
              <a:t>Note: </a:t>
            </a:r>
            <a:r>
              <a:rPr lang="en-US" sz="1400" baseline="0">
                <a:latin typeface="Georgia"/>
              </a:rPr>
              <a:t>In the "Approval status" drop </a:t>
            </a:r>
            <a:r>
              <a:rPr lang="en-US" sz="1400">
                <a:latin typeface="Georgia"/>
              </a:rPr>
              <a:t>down menu, select pending to view postings still in the approval process</a:t>
            </a:r>
          </a:p>
        </p:txBody>
      </p:sp>
      <p:cxnSp>
        <p:nvCxnSpPr>
          <p:cNvPr id="6" name="Straight Arrow Connector 5">
            <a:extLst>
              <a:ext uri="{FF2B5EF4-FFF2-40B4-BE49-F238E27FC236}">
                <a16:creationId xmlns:a16="http://schemas.microsoft.com/office/drawing/2014/main" id="{9F1573B5-F483-09E8-D534-A7B7106B384B}"/>
              </a:ext>
            </a:extLst>
          </p:cNvPr>
          <p:cNvCxnSpPr/>
          <p:nvPr/>
        </p:nvCxnSpPr>
        <p:spPr>
          <a:xfrm>
            <a:off x="1110297" y="2095578"/>
            <a:ext cx="1917273" cy="4233"/>
          </a:xfrm>
          <a:prstGeom prst="straightConnector1">
            <a:avLst/>
          </a:prstGeom>
          <a:ln w="28575">
            <a:solidFill>
              <a:srgbClr val="D09B2C"/>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38A00C3-E41E-B0B3-6709-703FA20486F3}"/>
              </a:ext>
            </a:extLst>
          </p:cNvPr>
          <p:cNvSpPr txBox="1"/>
          <p:nvPr/>
        </p:nvSpPr>
        <p:spPr>
          <a:xfrm>
            <a:off x="3200184" y="2959362"/>
            <a:ext cx="5417100" cy="19783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D46C080B-DBD8-8184-1E4D-D29E6A488891}"/>
              </a:ext>
            </a:extLst>
          </p:cNvPr>
          <p:cNvSpPr txBox="1"/>
          <p:nvPr/>
        </p:nvSpPr>
        <p:spPr>
          <a:xfrm>
            <a:off x="10993980" y="2951967"/>
            <a:ext cx="4533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2" name="Picture 11" descr="A screenshot of a computer&#10;&#10;Description automatically generated">
            <a:extLst>
              <a:ext uri="{FF2B5EF4-FFF2-40B4-BE49-F238E27FC236}">
                <a16:creationId xmlns:a16="http://schemas.microsoft.com/office/drawing/2014/main" id="{82529C71-93C3-1D82-E96A-48696413C974}"/>
              </a:ext>
            </a:extLst>
          </p:cNvPr>
          <p:cNvPicPr>
            <a:picLocks noChangeAspect="1"/>
          </p:cNvPicPr>
          <p:nvPr/>
        </p:nvPicPr>
        <p:blipFill>
          <a:blip r:embed="rId3"/>
          <a:stretch>
            <a:fillRect/>
          </a:stretch>
        </p:blipFill>
        <p:spPr>
          <a:xfrm>
            <a:off x="2895600" y="4080750"/>
            <a:ext cx="9175750" cy="2561727"/>
          </a:xfrm>
          <a:prstGeom prst="rect">
            <a:avLst/>
          </a:prstGeom>
          <a:ln>
            <a:solidFill>
              <a:schemeClr val="tx1"/>
            </a:solidFill>
          </a:ln>
        </p:spPr>
      </p:pic>
      <p:sp>
        <p:nvSpPr>
          <p:cNvPr id="13" name="TextBox 12">
            <a:extLst>
              <a:ext uri="{FF2B5EF4-FFF2-40B4-BE49-F238E27FC236}">
                <a16:creationId xmlns:a16="http://schemas.microsoft.com/office/drawing/2014/main" id="{42AD02FD-795E-E104-34A7-803AEE135824}"/>
              </a:ext>
            </a:extLst>
          </p:cNvPr>
          <p:cNvSpPr txBox="1"/>
          <p:nvPr/>
        </p:nvSpPr>
        <p:spPr>
          <a:xfrm>
            <a:off x="11502443" y="5889622"/>
            <a:ext cx="441917" cy="20312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Content Placeholder 2">
            <a:extLst>
              <a:ext uri="{FF2B5EF4-FFF2-40B4-BE49-F238E27FC236}">
                <a16:creationId xmlns:a16="http://schemas.microsoft.com/office/drawing/2014/main" id="{035990CB-1DA9-74AD-F713-D361250FFBB6}"/>
              </a:ext>
            </a:extLst>
          </p:cNvPr>
          <p:cNvSpPr txBox="1">
            <a:spLocks/>
          </p:cNvSpPr>
          <p:nvPr/>
        </p:nvSpPr>
        <p:spPr>
          <a:xfrm>
            <a:off x="2116" y="3745744"/>
            <a:ext cx="11870267" cy="32967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latin typeface="Georgia"/>
              </a:rPr>
              <a:t>Option 2: </a:t>
            </a:r>
            <a:r>
              <a:rPr lang="en-US" sz="1400" i="1">
                <a:latin typeface="Georgia"/>
              </a:rPr>
              <a:t>Clicking " [number] Posting/Requisitions Open" Select "View Job" to view the posting details, compensation info, advertising text, and more. </a:t>
            </a:r>
          </a:p>
          <a:p>
            <a:pPr marL="0" indent="0">
              <a:buFont typeface="Arial" panose="020B0604020202020204" pitchFamily="34" charset="0"/>
              <a:buNone/>
            </a:pPr>
            <a:endParaRPr lang="en-US" sz="1400">
              <a:latin typeface="Georgia"/>
            </a:endParaRPr>
          </a:p>
        </p:txBody>
      </p:sp>
      <p:sp>
        <p:nvSpPr>
          <p:cNvPr id="22" name="TextBox 21">
            <a:extLst>
              <a:ext uri="{FF2B5EF4-FFF2-40B4-BE49-F238E27FC236}">
                <a16:creationId xmlns:a16="http://schemas.microsoft.com/office/drawing/2014/main" id="{EFCFE0C9-6150-9153-C769-92BEC538EE13}"/>
              </a:ext>
            </a:extLst>
          </p:cNvPr>
          <p:cNvSpPr txBox="1"/>
          <p:nvPr/>
        </p:nvSpPr>
        <p:spPr>
          <a:xfrm>
            <a:off x="3043031" y="5909355"/>
            <a:ext cx="5510253" cy="17505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6D24B1D0-02A2-D043-B18A-DA56DCAFB42C}"/>
              </a:ext>
            </a:extLst>
          </p:cNvPr>
          <p:cNvSpPr txBox="1"/>
          <p:nvPr/>
        </p:nvSpPr>
        <p:spPr>
          <a:xfrm>
            <a:off x="10604341" y="5908389"/>
            <a:ext cx="844057" cy="1745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064268E0-7849-B45E-1D69-429A58537E0E}"/>
              </a:ext>
            </a:extLst>
          </p:cNvPr>
          <p:cNvSpPr txBox="1"/>
          <p:nvPr/>
        </p:nvSpPr>
        <p:spPr>
          <a:xfrm>
            <a:off x="351975" y="4074379"/>
            <a:ext cx="2544803" cy="74247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baseline="0">
                <a:latin typeface="Georgia"/>
              </a:rPr>
              <a:t>Note: </a:t>
            </a:r>
            <a:r>
              <a:rPr lang="en-US" sz="1400">
                <a:latin typeface="Georgia"/>
              </a:rPr>
              <a:t>Option 2 also provides a pathway to "Review Applications"</a:t>
            </a:r>
          </a:p>
        </p:txBody>
      </p:sp>
    </p:spTree>
    <p:extLst>
      <p:ext uri="{BB962C8B-B14F-4D97-AF65-F5344CB8AC3E}">
        <p14:creationId xmlns:p14="http://schemas.microsoft.com/office/powerpoint/2010/main" val="425041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207817" y="280683"/>
            <a:ext cx="9895951" cy="1033669"/>
          </a:xfrm>
        </p:spPr>
        <p:txBody>
          <a:bodyPr>
            <a:normAutofit/>
          </a:bodyPr>
          <a:lstStyle/>
          <a:p>
            <a:r>
              <a:rPr lang="en-US" sz="4000">
                <a:solidFill>
                  <a:srgbClr val="FFFFFF"/>
                </a:solidFill>
                <a:latin typeface="Georgia"/>
              </a:rPr>
              <a:t>Table of Contents</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209349" y="1964806"/>
            <a:ext cx="11483524" cy="4036749"/>
          </a:xfrm>
        </p:spPr>
        <p:txBody>
          <a:bodyPr vert="horz" lIns="91440" tIns="45720" rIns="91440" bIns="45720" rtlCol="0" anchor="ctr">
            <a:normAutofit fontScale="85000" lnSpcReduction="20000"/>
          </a:bodyPr>
          <a:lstStyle/>
          <a:p>
            <a:pPr marL="285750" indent="-285750">
              <a:lnSpc>
                <a:spcPct val="200000"/>
              </a:lnSpc>
              <a:buFont typeface="Calibri" panose="020B0604020202020204" pitchFamily="34" charset="0"/>
              <a:buChar char="-"/>
            </a:pPr>
            <a:r>
              <a:rPr lang="en-US" sz="2400" b="1" i="1" dirty="0">
                <a:latin typeface="Georgia"/>
              </a:rPr>
              <a:t>Introduction </a:t>
            </a:r>
            <a:r>
              <a:rPr lang="en-US" sz="2400" dirty="0">
                <a:latin typeface="Georgia"/>
              </a:rPr>
              <a:t>- </a:t>
            </a:r>
            <a:r>
              <a:rPr lang="en-US" sz="2400" dirty="0">
                <a:latin typeface="Georgia"/>
                <a:hlinkClick r:id="rId2" action="ppaction://hlinksldjump"/>
              </a:rPr>
              <a:t>slide 3</a:t>
            </a:r>
            <a:endParaRPr lang="en-US" dirty="0"/>
          </a:p>
          <a:p>
            <a:pPr marL="285750" indent="-285750">
              <a:lnSpc>
                <a:spcPct val="200000"/>
              </a:lnSpc>
              <a:buFont typeface="Calibri" panose="020B0604020202020204" pitchFamily="34" charset="0"/>
              <a:buChar char="-"/>
            </a:pPr>
            <a:r>
              <a:rPr lang="en-US" sz="2400" b="1" i="1" dirty="0">
                <a:latin typeface="Georgia"/>
              </a:rPr>
              <a:t>How to log into PageUp</a:t>
            </a:r>
            <a:r>
              <a:rPr lang="en-US" sz="2400" dirty="0">
                <a:latin typeface="Georgia"/>
              </a:rPr>
              <a:t> - </a:t>
            </a:r>
            <a:r>
              <a:rPr lang="en-US" sz="2400" dirty="0">
                <a:latin typeface="Georgia"/>
                <a:hlinkClick r:id="rId3" action="ppaction://hlinksldjump"/>
              </a:rPr>
              <a:t>slide 4</a:t>
            </a:r>
            <a:endParaRPr lang="en-US" sz="2400" dirty="0">
              <a:latin typeface="Georgia"/>
              <a:hlinkClick r:id="rId4"/>
            </a:endParaRPr>
          </a:p>
          <a:p>
            <a:pPr marL="285750" indent="-285750">
              <a:lnSpc>
                <a:spcPct val="200000"/>
              </a:lnSpc>
              <a:buFont typeface="Calibri" panose="020B0604020202020204" pitchFamily="34" charset="0"/>
              <a:buChar char="-"/>
            </a:pPr>
            <a:r>
              <a:rPr lang="en-US" sz="2400" b="1" i="1" dirty="0">
                <a:latin typeface="Georgia"/>
              </a:rPr>
              <a:t>Requisition Approval Process</a:t>
            </a:r>
            <a:r>
              <a:rPr lang="en-US" sz="2400" dirty="0">
                <a:latin typeface="Georgia"/>
              </a:rPr>
              <a:t> - </a:t>
            </a:r>
            <a:r>
              <a:rPr lang="en-US" sz="2400" dirty="0">
                <a:latin typeface="Georgia"/>
                <a:hlinkClick r:id="rId5" action="ppaction://hlinksldjump"/>
              </a:rPr>
              <a:t>slide 6</a:t>
            </a:r>
            <a:endParaRPr lang="en-US" sz="2400" dirty="0">
              <a:latin typeface="Georgia"/>
              <a:hlinkClick r:id="rId6"/>
            </a:endParaRPr>
          </a:p>
          <a:p>
            <a:pPr marL="285750" indent="-285750">
              <a:lnSpc>
                <a:spcPct val="200000"/>
              </a:lnSpc>
              <a:buFont typeface="Calibri" panose="020B0604020202020204" pitchFamily="34" charset="0"/>
              <a:buChar char="-"/>
            </a:pPr>
            <a:r>
              <a:rPr lang="en-US" sz="2400" b="1" i="1" dirty="0">
                <a:latin typeface="Georgia"/>
              </a:rPr>
              <a:t>How to Manage Applicants and Move Through the Workflow</a:t>
            </a:r>
            <a:r>
              <a:rPr lang="en-US" sz="2400" dirty="0">
                <a:latin typeface="Georgia"/>
              </a:rPr>
              <a:t> - </a:t>
            </a:r>
            <a:r>
              <a:rPr lang="en-US" sz="2400" dirty="0">
                <a:latin typeface="Georgia"/>
                <a:hlinkClick r:id="rId7" action="ppaction://hlinksldjump"/>
              </a:rPr>
              <a:t>slide 17</a:t>
            </a:r>
            <a:endParaRPr lang="en-US" sz="2400" dirty="0">
              <a:latin typeface="Georgia"/>
              <a:hlinkClick r:id="rId8"/>
            </a:endParaRPr>
          </a:p>
          <a:p>
            <a:pPr marL="285750" indent="-285750">
              <a:lnSpc>
                <a:spcPct val="200000"/>
              </a:lnSpc>
              <a:buFont typeface="Calibri" panose="020B0604020202020204" pitchFamily="34" charset="0"/>
              <a:buChar char="-"/>
            </a:pPr>
            <a:r>
              <a:rPr lang="en-US" sz="2400" b="1" i="1" dirty="0">
                <a:latin typeface="Georgia"/>
              </a:rPr>
              <a:t>Launching an Offer Card</a:t>
            </a:r>
            <a:r>
              <a:rPr lang="en-US" sz="2400" dirty="0">
                <a:latin typeface="Georgia"/>
              </a:rPr>
              <a:t> - </a:t>
            </a:r>
            <a:r>
              <a:rPr lang="en-US" sz="2400" dirty="0">
                <a:latin typeface="Georgia"/>
                <a:hlinkClick r:id="rId9" action="ppaction://hlinksldjump"/>
              </a:rPr>
              <a:t>slide 28</a:t>
            </a:r>
            <a:endParaRPr lang="en-US" sz="2400" dirty="0">
              <a:latin typeface="Georgia"/>
              <a:hlinkClick r:id="rId10"/>
            </a:endParaRPr>
          </a:p>
          <a:p>
            <a:pPr marL="285750" indent="-285750">
              <a:lnSpc>
                <a:spcPct val="200000"/>
              </a:lnSpc>
              <a:buFont typeface="Calibri" panose="020B0604020202020204" pitchFamily="34" charset="0"/>
              <a:buChar char="-"/>
            </a:pPr>
            <a:r>
              <a:rPr lang="en-US" sz="2400" b="1" i="1" dirty="0">
                <a:latin typeface="Georgia"/>
              </a:rPr>
              <a:t>Finalizing Search &amp; Extending Offer </a:t>
            </a:r>
            <a:r>
              <a:rPr lang="en-US" sz="2400" dirty="0">
                <a:latin typeface="Georgia"/>
              </a:rPr>
              <a:t>– </a:t>
            </a:r>
            <a:r>
              <a:rPr lang="en-US" sz="2400" dirty="0">
                <a:latin typeface="Georgia"/>
                <a:hlinkClick r:id="rId11" action="ppaction://hlinksldjump"/>
              </a:rPr>
              <a:t>slide 33 </a:t>
            </a:r>
            <a:endParaRPr lang="en-US" sz="2400" dirty="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12"/>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3324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4054554" y="-2116"/>
            <a:ext cx="4077759" cy="744836"/>
          </a:xfrm>
        </p:spPr>
        <p:txBody>
          <a:bodyPr vert="horz" lIns="91440" tIns="45720" rIns="91440" bIns="45720" rtlCol="0" anchor="ctr">
            <a:normAutofit/>
          </a:bodyPr>
          <a:lstStyle/>
          <a:p>
            <a:pPr algn="ctr"/>
            <a:r>
              <a:rPr lang="en-US" sz="3200">
                <a:solidFill>
                  <a:srgbClr val="000000"/>
                </a:solidFill>
                <a:latin typeface="Georgia"/>
              </a:rPr>
              <a:t>Viewing applicants</a:t>
            </a:r>
            <a:endParaRPr lang="en-US" sz="3200" kern="1200">
              <a:solidFill>
                <a:srgbClr val="000000"/>
              </a:solidFill>
              <a:latin typeface="Georgia"/>
            </a:endParaRPr>
          </a:p>
        </p:txBody>
      </p:sp>
      <p:sp>
        <p:nvSpPr>
          <p:cNvPr id="9" name="Content Placeholder 8">
            <a:extLst>
              <a:ext uri="{FF2B5EF4-FFF2-40B4-BE49-F238E27FC236}">
                <a16:creationId xmlns:a16="http://schemas.microsoft.com/office/drawing/2014/main" id="{925F82C7-469A-B50D-41FC-98323591366E}"/>
              </a:ext>
            </a:extLst>
          </p:cNvPr>
          <p:cNvSpPr>
            <a:spLocks noGrp="1"/>
          </p:cNvSpPr>
          <p:nvPr>
            <p:ph idx="1"/>
          </p:nvPr>
        </p:nvSpPr>
        <p:spPr>
          <a:xfrm>
            <a:off x="2116" y="989542"/>
            <a:ext cx="9351433" cy="321850"/>
          </a:xfrm>
        </p:spPr>
        <p:txBody>
          <a:bodyPr vert="horz" lIns="91440" tIns="45720" rIns="91440" bIns="45720" rtlCol="0" anchor="t">
            <a:normAutofit/>
          </a:bodyPr>
          <a:lstStyle/>
          <a:p>
            <a:pPr marL="0" indent="0">
              <a:buNone/>
            </a:pPr>
            <a:r>
              <a:rPr lang="en-US" sz="1400" b="1">
                <a:latin typeface="Georgia"/>
              </a:rPr>
              <a:t>Option 1: </a:t>
            </a:r>
            <a:r>
              <a:rPr lang="en-US" sz="1400" i="1">
                <a:latin typeface="Georgia"/>
              </a:rPr>
              <a:t>Clicking " [number] Posting/Requisitions Open select "Review Applications".  </a:t>
            </a:r>
            <a:endParaRPr lang="en-US" sz="1300" i="1">
              <a:latin typeface="Georgia"/>
            </a:endParaRPr>
          </a:p>
          <a:p>
            <a:endParaRPr lang="en-US">
              <a:latin typeface="Aptos" panose="020B0004020202020204"/>
            </a:endParaRPr>
          </a:p>
        </p:txBody>
      </p:sp>
      <p:sp>
        <p:nvSpPr>
          <p:cNvPr id="11" name="TextBox 10">
            <a:extLst>
              <a:ext uri="{FF2B5EF4-FFF2-40B4-BE49-F238E27FC236}">
                <a16:creationId xmlns:a16="http://schemas.microsoft.com/office/drawing/2014/main" id="{3E0B2DAC-6E3F-0839-9499-C71EC802C3FA}"/>
              </a:ext>
            </a:extLst>
          </p:cNvPr>
          <p:cNvSpPr txBox="1"/>
          <p:nvPr/>
        </p:nvSpPr>
        <p:spPr>
          <a:xfrm>
            <a:off x="230522" y="1304859"/>
            <a:ext cx="959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List View:</a:t>
            </a:r>
          </a:p>
        </p:txBody>
      </p:sp>
      <p:pic>
        <p:nvPicPr>
          <p:cNvPr id="12" name="Picture 11" descr="A screenshot of a computer&#10;&#10;Description automatically generated">
            <a:extLst>
              <a:ext uri="{FF2B5EF4-FFF2-40B4-BE49-F238E27FC236}">
                <a16:creationId xmlns:a16="http://schemas.microsoft.com/office/drawing/2014/main" id="{B7010D42-5F36-1882-2A18-09C1D91DDD4B}"/>
              </a:ext>
            </a:extLst>
          </p:cNvPr>
          <p:cNvPicPr>
            <a:picLocks noChangeAspect="1"/>
          </p:cNvPicPr>
          <p:nvPr/>
        </p:nvPicPr>
        <p:blipFill>
          <a:blip r:embed="rId2"/>
          <a:stretch>
            <a:fillRect/>
          </a:stretch>
        </p:blipFill>
        <p:spPr>
          <a:xfrm>
            <a:off x="2528262" y="1625395"/>
            <a:ext cx="9426568" cy="2361931"/>
          </a:xfrm>
          <a:prstGeom prst="rect">
            <a:avLst/>
          </a:prstGeom>
          <a:ln>
            <a:solidFill>
              <a:schemeClr val="tx1"/>
            </a:solidFill>
          </a:ln>
        </p:spPr>
      </p:pic>
      <p:pic>
        <p:nvPicPr>
          <p:cNvPr id="13" name="Picture 12" descr="A screenshot of a computer&#10;&#10;Description automatically generated">
            <a:extLst>
              <a:ext uri="{FF2B5EF4-FFF2-40B4-BE49-F238E27FC236}">
                <a16:creationId xmlns:a16="http://schemas.microsoft.com/office/drawing/2014/main" id="{25AE967D-059B-0B05-FEB3-E202D037AC52}"/>
              </a:ext>
            </a:extLst>
          </p:cNvPr>
          <p:cNvPicPr>
            <a:picLocks noChangeAspect="1"/>
          </p:cNvPicPr>
          <p:nvPr/>
        </p:nvPicPr>
        <p:blipFill>
          <a:blip r:embed="rId3"/>
          <a:srcRect l="-58" t="121" r="905" b="3118"/>
          <a:stretch/>
        </p:blipFill>
        <p:spPr>
          <a:xfrm>
            <a:off x="2529634" y="4409063"/>
            <a:ext cx="9422764" cy="2358486"/>
          </a:xfrm>
          <a:prstGeom prst="rect">
            <a:avLst/>
          </a:prstGeom>
          <a:ln>
            <a:solidFill>
              <a:schemeClr val="tx1"/>
            </a:solidFill>
          </a:ln>
        </p:spPr>
      </p:pic>
      <p:sp>
        <p:nvSpPr>
          <p:cNvPr id="14" name="TextBox 13">
            <a:extLst>
              <a:ext uri="{FF2B5EF4-FFF2-40B4-BE49-F238E27FC236}">
                <a16:creationId xmlns:a16="http://schemas.microsoft.com/office/drawing/2014/main" id="{8027FF3A-3DB2-46D9-E3E5-22607244EC1D}"/>
              </a:ext>
            </a:extLst>
          </p:cNvPr>
          <p:cNvSpPr txBox="1"/>
          <p:nvPr/>
        </p:nvSpPr>
        <p:spPr>
          <a:xfrm>
            <a:off x="226371" y="4088808"/>
            <a:ext cx="9714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Card View:</a:t>
            </a:r>
          </a:p>
        </p:txBody>
      </p:sp>
      <p:sp>
        <p:nvSpPr>
          <p:cNvPr id="15" name="TextBox 14">
            <a:extLst>
              <a:ext uri="{FF2B5EF4-FFF2-40B4-BE49-F238E27FC236}">
                <a16:creationId xmlns:a16="http://schemas.microsoft.com/office/drawing/2014/main" id="{3CA65E90-92D8-CB45-25D0-1CAB15F33DCB}"/>
              </a:ext>
            </a:extLst>
          </p:cNvPr>
          <p:cNvSpPr txBox="1"/>
          <p:nvPr/>
        </p:nvSpPr>
        <p:spPr>
          <a:xfrm>
            <a:off x="1742660" y="684787"/>
            <a:ext cx="87181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Georgia"/>
              </a:rPr>
              <a:t>With any option, you will be able to customize your view of the applicant pool by either a List or Card view</a:t>
            </a:r>
            <a:endParaRPr lang="en-US">
              <a:latin typeface="Georgia"/>
            </a:endParaRPr>
          </a:p>
        </p:txBody>
      </p:sp>
      <p:sp>
        <p:nvSpPr>
          <p:cNvPr id="16" name="TextBox 15">
            <a:extLst>
              <a:ext uri="{FF2B5EF4-FFF2-40B4-BE49-F238E27FC236}">
                <a16:creationId xmlns:a16="http://schemas.microsoft.com/office/drawing/2014/main" id="{D8522DA2-1CA9-8824-6D8E-A794184C6FDC}"/>
              </a:ext>
            </a:extLst>
          </p:cNvPr>
          <p:cNvSpPr txBox="1"/>
          <p:nvPr/>
        </p:nvSpPr>
        <p:spPr>
          <a:xfrm>
            <a:off x="275250" y="1615130"/>
            <a:ext cx="2252760" cy="53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To change view, select "Switch to ___"</a:t>
            </a:r>
            <a:endParaRPr lang="en-US" sz="1400" b="1" i="1">
              <a:latin typeface="Georgia"/>
            </a:endParaRPr>
          </a:p>
        </p:txBody>
      </p:sp>
      <p:sp>
        <p:nvSpPr>
          <p:cNvPr id="17" name="TextBox 16">
            <a:extLst>
              <a:ext uri="{FF2B5EF4-FFF2-40B4-BE49-F238E27FC236}">
                <a16:creationId xmlns:a16="http://schemas.microsoft.com/office/drawing/2014/main" id="{2465EDA1-6381-02B2-483C-063CAED2E235}"/>
              </a:ext>
            </a:extLst>
          </p:cNvPr>
          <p:cNvSpPr txBox="1"/>
          <p:nvPr/>
        </p:nvSpPr>
        <p:spPr>
          <a:xfrm>
            <a:off x="278262" y="2577284"/>
            <a:ext cx="2249627"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Utilize the "filters" feature to customize applicant search</a:t>
            </a:r>
          </a:p>
        </p:txBody>
      </p:sp>
      <p:sp>
        <p:nvSpPr>
          <p:cNvPr id="19" name="TextBox 18">
            <a:extLst>
              <a:ext uri="{FF2B5EF4-FFF2-40B4-BE49-F238E27FC236}">
                <a16:creationId xmlns:a16="http://schemas.microsoft.com/office/drawing/2014/main" id="{D234AD55-B989-1D70-2687-0A1AA7822DDD}"/>
              </a:ext>
            </a:extLst>
          </p:cNvPr>
          <p:cNvSpPr txBox="1"/>
          <p:nvPr/>
        </p:nvSpPr>
        <p:spPr>
          <a:xfrm>
            <a:off x="5513427" y="1665556"/>
            <a:ext cx="654600"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3B9A2F87-938C-2774-F069-3670F669FE20}"/>
              </a:ext>
            </a:extLst>
          </p:cNvPr>
          <p:cNvSpPr txBox="1"/>
          <p:nvPr/>
        </p:nvSpPr>
        <p:spPr>
          <a:xfrm>
            <a:off x="4711889" y="1665555"/>
            <a:ext cx="442534"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3A07E57B-6DF7-40D0-6315-6E2A37C55590}"/>
              </a:ext>
            </a:extLst>
          </p:cNvPr>
          <p:cNvSpPr txBox="1"/>
          <p:nvPr/>
        </p:nvSpPr>
        <p:spPr>
          <a:xfrm>
            <a:off x="2720625" y="1665556"/>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DECCB4DC-5A73-226F-A6CA-25A9E0BBA95E}"/>
              </a:ext>
            </a:extLst>
          </p:cNvPr>
          <p:cNvSpPr txBox="1"/>
          <p:nvPr/>
        </p:nvSpPr>
        <p:spPr>
          <a:xfrm>
            <a:off x="3367605" y="2582112"/>
            <a:ext cx="1628664" cy="42324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85811AC4-B352-1006-EF9E-6082E62E0FCC}"/>
              </a:ext>
            </a:extLst>
          </p:cNvPr>
          <p:cNvSpPr txBox="1"/>
          <p:nvPr/>
        </p:nvSpPr>
        <p:spPr>
          <a:xfrm>
            <a:off x="3367606" y="3196745"/>
            <a:ext cx="1233288" cy="4124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A19391B3-07A7-B2E2-5D7C-0312152234B8}"/>
              </a:ext>
            </a:extLst>
          </p:cNvPr>
          <p:cNvSpPr txBox="1"/>
          <p:nvPr/>
        </p:nvSpPr>
        <p:spPr>
          <a:xfrm>
            <a:off x="2765086" y="4409799"/>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23921E24-765D-A9FD-BC3B-57A20BDB267D}"/>
              </a:ext>
            </a:extLst>
          </p:cNvPr>
          <p:cNvSpPr txBox="1"/>
          <p:nvPr/>
        </p:nvSpPr>
        <p:spPr>
          <a:xfrm>
            <a:off x="4772992" y="4408038"/>
            <a:ext cx="420969"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6" name="TextBox 25">
            <a:extLst>
              <a:ext uri="{FF2B5EF4-FFF2-40B4-BE49-F238E27FC236}">
                <a16:creationId xmlns:a16="http://schemas.microsoft.com/office/drawing/2014/main" id="{3BAD7799-9D49-DABC-BA88-089BC9E97875}"/>
              </a:ext>
            </a:extLst>
          </p:cNvPr>
          <p:cNvSpPr txBox="1"/>
          <p:nvPr/>
        </p:nvSpPr>
        <p:spPr>
          <a:xfrm>
            <a:off x="5563746" y="4408037"/>
            <a:ext cx="701327"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8" name="TextBox 27">
            <a:extLst>
              <a:ext uri="{FF2B5EF4-FFF2-40B4-BE49-F238E27FC236}">
                <a16:creationId xmlns:a16="http://schemas.microsoft.com/office/drawing/2014/main" id="{E0528344-4B85-C24D-D367-6EC67DFEA9F5}"/>
              </a:ext>
            </a:extLst>
          </p:cNvPr>
          <p:cNvSpPr txBox="1"/>
          <p:nvPr/>
        </p:nvSpPr>
        <p:spPr>
          <a:xfrm>
            <a:off x="10524080" y="1878817"/>
            <a:ext cx="10502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9" name="TextBox 28">
            <a:extLst>
              <a:ext uri="{FF2B5EF4-FFF2-40B4-BE49-F238E27FC236}">
                <a16:creationId xmlns:a16="http://schemas.microsoft.com/office/drawing/2014/main" id="{749C92E1-86B3-0738-0B9E-B1764FA51809}"/>
              </a:ext>
            </a:extLst>
          </p:cNvPr>
          <p:cNvSpPr txBox="1"/>
          <p:nvPr/>
        </p:nvSpPr>
        <p:spPr>
          <a:xfrm>
            <a:off x="2533418" y="1878816"/>
            <a:ext cx="665254" cy="265814"/>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0" name="TextBox 29">
            <a:extLst>
              <a:ext uri="{FF2B5EF4-FFF2-40B4-BE49-F238E27FC236}">
                <a16:creationId xmlns:a16="http://schemas.microsoft.com/office/drawing/2014/main" id="{483D5717-7F5F-94FE-35B8-E673038BD7B8}"/>
              </a:ext>
            </a:extLst>
          </p:cNvPr>
          <p:cNvSpPr txBox="1"/>
          <p:nvPr/>
        </p:nvSpPr>
        <p:spPr>
          <a:xfrm>
            <a:off x="10024524" y="4698216"/>
            <a:ext cx="1062026"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1" name="TextBox 30">
            <a:extLst>
              <a:ext uri="{FF2B5EF4-FFF2-40B4-BE49-F238E27FC236}">
                <a16:creationId xmlns:a16="http://schemas.microsoft.com/office/drawing/2014/main" id="{49C2BFB6-BDC2-5336-428A-8DCABDD265CA}"/>
              </a:ext>
            </a:extLst>
          </p:cNvPr>
          <p:cNvSpPr txBox="1"/>
          <p:nvPr/>
        </p:nvSpPr>
        <p:spPr>
          <a:xfrm>
            <a:off x="2569605" y="4698216"/>
            <a:ext cx="950106"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31412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3738033" y="-4890"/>
            <a:ext cx="4705350" cy="605897"/>
          </a:xfrm>
        </p:spPr>
        <p:txBody>
          <a:bodyPr>
            <a:normAutofit/>
          </a:bodyPr>
          <a:lstStyle/>
          <a:p>
            <a:r>
              <a:rPr lang="en-US" sz="3200">
                <a:latin typeface="Georgia"/>
              </a:rPr>
              <a:t>Viewing applicants cont.</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192617" y="742910"/>
            <a:ext cx="10610850" cy="412464"/>
          </a:xfrm>
        </p:spPr>
        <p:txBody>
          <a:bodyPr vert="horz" lIns="91440" tIns="45720" rIns="91440" bIns="45720" rtlCol="0" anchor="t">
            <a:normAutofit/>
          </a:bodyPr>
          <a:lstStyle/>
          <a:p>
            <a:pPr marL="0" indent="0">
              <a:buNone/>
            </a:pPr>
            <a:r>
              <a:rPr lang="en-US" sz="1400" b="1">
                <a:solidFill>
                  <a:srgbClr val="212529"/>
                </a:solidFill>
                <a:latin typeface="Georgia"/>
              </a:rPr>
              <a:t>Option 2: </a:t>
            </a:r>
            <a:r>
              <a:rPr lang="en-US" sz="1400">
                <a:solidFill>
                  <a:srgbClr val="212529"/>
                </a:solidFill>
                <a:latin typeface="Georgia"/>
              </a:rPr>
              <a:t>From your dashboard and in the "Applications box", select "[number] job have applicants for review"</a:t>
            </a:r>
            <a:endParaRPr lang="en-US" sz="1400" b="1">
              <a:solidFill>
                <a:srgbClr val="212529"/>
              </a:solidFill>
              <a:latin typeface="Georgia"/>
            </a:endParaRPr>
          </a:p>
          <a:p>
            <a:pPr marL="0" indent="0">
              <a:buNone/>
            </a:pPr>
            <a:endParaRPr lang="en-US" sz="1800">
              <a:solidFill>
                <a:srgbClr val="212529"/>
              </a:solidFill>
            </a:endParaRPr>
          </a:p>
          <a:p>
            <a:pPr marL="0" indent="0">
              <a:buNone/>
            </a:pPr>
            <a:endParaRPr lang="en-US" sz="1800">
              <a:solidFill>
                <a:srgbClr val="FF0000"/>
              </a:solidFill>
            </a:endParaRPr>
          </a:p>
        </p:txBody>
      </p:sp>
      <p:pic>
        <p:nvPicPr>
          <p:cNvPr id="4" name="Picture 3" descr="A screenshot of a computer screen&#10;&#10;Description automatically generated">
            <a:extLst>
              <a:ext uri="{FF2B5EF4-FFF2-40B4-BE49-F238E27FC236}">
                <a16:creationId xmlns:a16="http://schemas.microsoft.com/office/drawing/2014/main" id="{E95BA904-9EDD-9CB7-4FB7-CFFFBD5AB213}"/>
              </a:ext>
            </a:extLst>
          </p:cNvPr>
          <p:cNvPicPr>
            <a:picLocks noChangeAspect="1"/>
          </p:cNvPicPr>
          <p:nvPr/>
        </p:nvPicPr>
        <p:blipFill>
          <a:blip r:embed="rId2"/>
          <a:stretch>
            <a:fillRect/>
          </a:stretch>
        </p:blipFill>
        <p:spPr>
          <a:xfrm>
            <a:off x="2347568" y="1166756"/>
            <a:ext cx="6954367" cy="3470821"/>
          </a:xfrm>
          <a:prstGeom prst="rect">
            <a:avLst/>
          </a:prstGeom>
          <a:ln>
            <a:solidFill>
              <a:schemeClr val="tx1"/>
            </a:solidFill>
          </a:ln>
        </p:spPr>
      </p:pic>
      <p:sp>
        <p:nvSpPr>
          <p:cNvPr id="5" name="TextBox 4">
            <a:extLst>
              <a:ext uri="{FF2B5EF4-FFF2-40B4-BE49-F238E27FC236}">
                <a16:creationId xmlns:a16="http://schemas.microsoft.com/office/drawing/2014/main" id="{097CC4CC-DF00-F7B7-B07E-74394A97988D}"/>
              </a:ext>
            </a:extLst>
          </p:cNvPr>
          <p:cNvSpPr txBox="1"/>
          <p:nvPr/>
        </p:nvSpPr>
        <p:spPr>
          <a:xfrm>
            <a:off x="4272583" y="3180679"/>
            <a:ext cx="1600473" cy="1408611"/>
          </a:xfrm>
          <a:prstGeom prst="rect">
            <a:avLst/>
          </a:prstGeom>
          <a:noFill/>
          <a:ln w="57150">
            <a:solidFill>
              <a:srgbClr val="714E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5569AFD6-B9E2-FD8D-AEB4-860A41B0C091}"/>
              </a:ext>
            </a:extLst>
          </p:cNvPr>
          <p:cNvSpPr txBox="1"/>
          <p:nvPr/>
        </p:nvSpPr>
        <p:spPr>
          <a:xfrm>
            <a:off x="4474986" y="3828691"/>
            <a:ext cx="1189337" cy="20002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7" descr="A screenshot of a computer&#10;&#10;Description automatically generated">
            <a:extLst>
              <a:ext uri="{FF2B5EF4-FFF2-40B4-BE49-F238E27FC236}">
                <a16:creationId xmlns:a16="http://schemas.microsoft.com/office/drawing/2014/main" id="{49F81FBC-B602-B863-E4CF-F2A8EB1981ED}"/>
              </a:ext>
            </a:extLst>
          </p:cNvPr>
          <p:cNvPicPr>
            <a:picLocks noChangeAspect="1"/>
          </p:cNvPicPr>
          <p:nvPr/>
        </p:nvPicPr>
        <p:blipFill>
          <a:blip r:embed="rId3"/>
          <a:stretch>
            <a:fillRect/>
          </a:stretch>
        </p:blipFill>
        <p:spPr>
          <a:xfrm>
            <a:off x="649605" y="5279386"/>
            <a:ext cx="10896600" cy="1415277"/>
          </a:xfrm>
          <a:prstGeom prst="rect">
            <a:avLst/>
          </a:prstGeom>
        </p:spPr>
      </p:pic>
      <p:sp>
        <p:nvSpPr>
          <p:cNvPr id="11" name="TextBox 10">
            <a:extLst>
              <a:ext uri="{FF2B5EF4-FFF2-40B4-BE49-F238E27FC236}">
                <a16:creationId xmlns:a16="http://schemas.microsoft.com/office/drawing/2014/main" id="{A4EC5A2C-93CE-C6F9-E449-13AC34D939D5}"/>
              </a:ext>
            </a:extLst>
          </p:cNvPr>
          <p:cNvSpPr txBox="1"/>
          <p:nvPr/>
        </p:nvSpPr>
        <p:spPr>
          <a:xfrm>
            <a:off x="90487" y="4750594"/>
            <a:ext cx="114580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Georgia"/>
              </a:rPr>
              <a:t>Once selected, you will be able to view each position, and how many shortlisted applicants there are in the pool. Click "View Shortlisted Applicants" to view them. </a:t>
            </a:r>
            <a:endParaRPr lang="en-US"/>
          </a:p>
        </p:txBody>
      </p:sp>
      <p:sp>
        <p:nvSpPr>
          <p:cNvPr id="12" name="TextBox 11">
            <a:extLst>
              <a:ext uri="{FF2B5EF4-FFF2-40B4-BE49-F238E27FC236}">
                <a16:creationId xmlns:a16="http://schemas.microsoft.com/office/drawing/2014/main" id="{E8AA8C6D-21F0-5E67-FF6A-B87F195BAA0C}"/>
              </a:ext>
            </a:extLst>
          </p:cNvPr>
          <p:cNvSpPr txBox="1"/>
          <p:nvPr/>
        </p:nvSpPr>
        <p:spPr>
          <a:xfrm>
            <a:off x="10190918" y="6117014"/>
            <a:ext cx="1229180" cy="20002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Box 14">
            <a:extLst>
              <a:ext uri="{FF2B5EF4-FFF2-40B4-BE49-F238E27FC236}">
                <a16:creationId xmlns:a16="http://schemas.microsoft.com/office/drawing/2014/main" id="{97056BCA-5FB7-0104-B960-6680A0A7782D}"/>
              </a:ext>
            </a:extLst>
          </p:cNvPr>
          <p:cNvSpPr txBox="1"/>
          <p:nvPr/>
        </p:nvSpPr>
        <p:spPr>
          <a:xfrm>
            <a:off x="812111" y="6164659"/>
            <a:ext cx="6814348" cy="1181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FD8E0745-FF33-36D1-3CE5-14EAC1228203}"/>
              </a:ext>
            </a:extLst>
          </p:cNvPr>
          <p:cNvSpPr txBox="1"/>
          <p:nvPr/>
        </p:nvSpPr>
        <p:spPr>
          <a:xfrm>
            <a:off x="825500" y="6138333"/>
            <a:ext cx="6762750" cy="13758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78143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E66C-F72D-8F92-87E4-8F445E8B87BC}"/>
              </a:ext>
            </a:extLst>
          </p:cNvPr>
          <p:cNvSpPr>
            <a:spLocks noGrp="1"/>
          </p:cNvSpPr>
          <p:nvPr>
            <p:ph type="title"/>
          </p:nvPr>
        </p:nvSpPr>
        <p:spPr>
          <a:xfrm>
            <a:off x="492497" y="-155902"/>
            <a:ext cx="10515600" cy="1713892"/>
          </a:xfrm>
        </p:spPr>
        <p:txBody>
          <a:bodyPr>
            <a:normAutofit/>
          </a:bodyPr>
          <a:lstStyle/>
          <a:p>
            <a:pPr algn="ctr"/>
            <a:r>
              <a:rPr lang="en-US" sz="3200">
                <a:latin typeface="Georgia"/>
              </a:rPr>
              <a:t>Viewing &amp; managing applicants cont.</a:t>
            </a:r>
            <a:endParaRPr lang="en-US"/>
          </a:p>
          <a:p>
            <a:pPr algn="ctr"/>
            <a:endParaRPr lang="en-US">
              <a:latin typeface="Georgia"/>
            </a:endParaRPr>
          </a:p>
        </p:txBody>
      </p:sp>
      <p:pic>
        <p:nvPicPr>
          <p:cNvPr id="6" name="Picture 5" descr="A screenshot of a computer&#10;&#10;Description automatically generated">
            <a:extLst>
              <a:ext uri="{FF2B5EF4-FFF2-40B4-BE49-F238E27FC236}">
                <a16:creationId xmlns:a16="http://schemas.microsoft.com/office/drawing/2014/main" id="{0AB6AABF-FC81-3393-DDE3-3A87D334CA52}"/>
              </a:ext>
            </a:extLst>
          </p:cNvPr>
          <p:cNvPicPr>
            <a:picLocks noChangeAspect="1"/>
          </p:cNvPicPr>
          <p:nvPr/>
        </p:nvPicPr>
        <p:blipFill>
          <a:blip r:embed="rId2"/>
          <a:stretch>
            <a:fillRect/>
          </a:stretch>
        </p:blipFill>
        <p:spPr>
          <a:xfrm>
            <a:off x="2724046" y="1721716"/>
            <a:ext cx="4514850" cy="4962525"/>
          </a:xfrm>
          <a:prstGeom prst="rect">
            <a:avLst/>
          </a:prstGeom>
        </p:spPr>
      </p:pic>
      <p:sp>
        <p:nvSpPr>
          <p:cNvPr id="7" name="TextBox 6">
            <a:extLst>
              <a:ext uri="{FF2B5EF4-FFF2-40B4-BE49-F238E27FC236}">
                <a16:creationId xmlns:a16="http://schemas.microsoft.com/office/drawing/2014/main" id="{47055940-635E-421C-9A93-3B0B4EFF7CD4}"/>
              </a:ext>
            </a:extLst>
          </p:cNvPr>
          <p:cNvSpPr txBox="1"/>
          <p:nvPr/>
        </p:nvSpPr>
        <p:spPr>
          <a:xfrm>
            <a:off x="138472" y="2164816"/>
            <a:ext cx="2702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Here, you can add filters to help you sort your candidates.</a:t>
            </a:r>
          </a:p>
        </p:txBody>
      </p:sp>
      <p:sp>
        <p:nvSpPr>
          <p:cNvPr id="8" name="TextBox 7">
            <a:extLst>
              <a:ext uri="{FF2B5EF4-FFF2-40B4-BE49-F238E27FC236}">
                <a16:creationId xmlns:a16="http://schemas.microsoft.com/office/drawing/2014/main" id="{7EE47B93-E586-453C-0C3C-0F2AC9CEC45F}"/>
              </a:ext>
            </a:extLst>
          </p:cNvPr>
          <p:cNvSpPr txBox="1"/>
          <p:nvPr/>
        </p:nvSpPr>
        <p:spPr>
          <a:xfrm>
            <a:off x="7515616" y="3860870"/>
            <a:ext cx="40363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This icon takes you to the candidates contact information, or you can hover over the icon to see a quick view.</a:t>
            </a:r>
          </a:p>
        </p:txBody>
      </p:sp>
      <p:sp>
        <p:nvSpPr>
          <p:cNvPr id="9" name="TextBox 8">
            <a:extLst>
              <a:ext uri="{FF2B5EF4-FFF2-40B4-BE49-F238E27FC236}">
                <a16:creationId xmlns:a16="http://schemas.microsoft.com/office/drawing/2014/main" id="{F161BA78-0ED9-3506-F42B-36E2D7B1F80F}"/>
              </a:ext>
            </a:extLst>
          </p:cNvPr>
          <p:cNvSpPr txBox="1"/>
          <p:nvPr/>
        </p:nvSpPr>
        <p:spPr>
          <a:xfrm>
            <a:off x="6740932" y="1551021"/>
            <a:ext cx="451108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These three diamond-shaped ellipsis allows for mass coordination or to move multiple candidates at a time through the workflow. </a:t>
            </a:r>
            <a:r>
              <a:rPr lang="en-US">
                <a:solidFill>
                  <a:srgbClr val="000000"/>
                </a:solidFill>
                <a:latin typeface="Georgia"/>
              </a:rPr>
              <a:t>The bottom of your screen will present options to choose what to do with the selected individuals. T</a:t>
            </a:r>
            <a:r>
              <a:rPr lang="en-US">
                <a:solidFill>
                  <a:srgbClr val="212529"/>
                </a:solidFill>
                <a:latin typeface="Georgia"/>
              </a:rPr>
              <a:t>o de-select all, press "Esc" on your keyboard. </a:t>
            </a:r>
            <a:endParaRPr lang="en-US">
              <a:latin typeface="Georgia"/>
            </a:endParaRPr>
          </a:p>
          <a:p>
            <a:endParaRPr lang="en-US">
              <a:latin typeface="Georgia"/>
            </a:endParaRPr>
          </a:p>
        </p:txBody>
      </p:sp>
      <p:sp>
        <p:nvSpPr>
          <p:cNvPr id="10" name="TextBox 9">
            <a:extLst>
              <a:ext uri="{FF2B5EF4-FFF2-40B4-BE49-F238E27FC236}">
                <a16:creationId xmlns:a16="http://schemas.microsoft.com/office/drawing/2014/main" id="{224ABA9C-376C-0D1D-1AC4-76346BA43A64}"/>
              </a:ext>
            </a:extLst>
          </p:cNvPr>
          <p:cNvSpPr txBox="1"/>
          <p:nvPr/>
        </p:nvSpPr>
        <p:spPr>
          <a:xfrm>
            <a:off x="6738289" y="5552676"/>
            <a:ext cx="43999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The three diamond-shaped ellipsis underneath the candidate's name allows for individual coordination, or one person at a time.</a:t>
            </a:r>
          </a:p>
        </p:txBody>
      </p:sp>
      <p:sp>
        <p:nvSpPr>
          <p:cNvPr id="3" name="TextBox 2">
            <a:extLst>
              <a:ext uri="{FF2B5EF4-FFF2-40B4-BE49-F238E27FC236}">
                <a16:creationId xmlns:a16="http://schemas.microsoft.com/office/drawing/2014/main" id="{3B89B9F3-75CE-AE37-161A-53AB0D70E248}"/>
              </a:ext>
            </a:extLst>
          </p:cNvPr>
          <p:cNvSpPr txBox="1"/>
          <p:nvPr/>
        </p:nvSpPr>
        <p:spPr>
          <a:xfrm>
            <a:off x="199502" y="5357141"/>
            <a:ext cx="284459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latin typeface="Georgia"/>
              </a:rPr>
              <a:t>Key:</a:t>
            </a:r>
          </a:p>
          <a:p>
            <a:r>
              <a:rPr lang="en-US" sz="1600" b="1">
                <a:solidFill>
                  <a:schemeClr val="accent6">
                    <a:lumMod val="60000"/>
                    <a:lumOff val="40000"/>
                  </a:schemeClr>
                </a:solidFill>
                <a:latin typeface="Georgia"/>
              </a:rPr>
              <a:t>Left diamond = Green </a:t>
            </a:r>
            <a:endParaRPr lang="en-US" sz="1600">
              <a:solidFill>
                <a:schemeClr val="accent6">
                  <a:lumMod val="60000"/>
                  <a:lumOff val="40000"/>
                </a:schemeClr>
              </a:solidFill>
              <a:latin typeface="Georgia"/>
            </a:endParaRPr>
          </a:p>
          <a:p>
            <a:r>
              <a:rPr lang="en-US" sz="1600" b="1">
                <a:solidFill>
                  <a:srgbClr val="FFC000"/>
                </a:solidFill>
                <a:latin typeface="Georgia"/>
              </a:rPr>
              <a:t>Middle diamond = Yellow</a:t>
            </a:r>
            <a:r>
              <a:rPr lang="en-US" sz="1600" b="1">
                <a:solidFill>
                  <a:srgbClr val="FF0000"/>
                </a:solidFill>
                <a:latin typeface="Georgia"/>
              </a:rPr>
              <a:t> </a:t>
            </a:r>
          </a:p>
          <a:p>
            <a:r>
              <a:rPr lang="en-US" sz="1600" b="1">
                <a:solidFill>
                  <a:srgbClr val="FF0000"/>
                </a:solidFill>
                <a:latin typeface="Georgia"/>
              </a:rPr>
              <a:t>Right diamond = Red</a:t>
            </a:r>
          </a:p>
        </p:txBody>
      </p:sp>
    </p:spTree>
    <p:extLst>
      <p:ext uri="{BB962C8B-B14F-4D97-AF65-F5344CB8AC3E}">
        <p14:creationId xmlns:p14="http://schemas.microsoft.com/office/powerpoint/2010/main" val="174681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817E4-D405-C868-C10A-13C94003382E}"/>
              </a:ext>
            </a:extLst>
          </p:cNvPr>
          <p:cNvSpPr>
            <a:spLocks noGrp="1"/>
          </p:cNvSpPr>
          <p:nvPr>
            <p:ph type="title"/>
          </p:nvPr>
        </p:nvSpPr>
        <p:spPr>
          <a:xfrm>
            <a:off x="818984" y="4230093"/>
            <a:ext cx="4150581" cy="1800165"/>
          </a:xfrm>
        </p:spPr>
        <p:txBody>
          <a:bodyPr anchor="t">
            <a:normAutofit/>
          </a:bodyPr>
          <a:lstStyle/>
          <a:p>
            <a:pPr algn="r"/>
            <a:r>
              <a:rPr lang="en-US" sz="4000">
                <a:latin typeface="Georgia"/>
              </a:rPr>
              <a:t>Bulk Functions</a:t>
            </a:r>
            <a:endParaRPr lang="en-US" sz="4000"/>
          </a:p>
        </p:txBody>
      </p:sp>
      <p:pic>
        <p:nvPicPr>
          <p:cNvPr id="3" name="Picture 2" descr="A screenshot of a computer&#10;&#10;Description automatically generated">
            <a:extLst>
              <a:ext uri="{FF2B5EF4-FFF2-40B4-BE49-F238E27FC236}">
                <a16:creationId xmlns:a16="http://schemas.microsoft.com/office/drawing/2014/main" id="{12256A78-B0DE-E8E4-58ED-9FB4B3190482}"/>
              </a:ext>
            </a:extLst>
          </p:cNvPr>
          <p:cNvPicPr>
            <a:picLocks noChangeAspect="1"/>
          </p:cNvPicPr>
          <p:nvPr/>
        </p:nvPicPr>
        <p:blipFill>
          <a:blip r:embed="rId2"/>
          <a:stretch>
            <a:fillRect/>
          </a:stretch>
        </p:blipFill>
        <p:spPr>
          <a:xfrm>
            <a:off x="556592" y="959487"/>
            <a:ext cx="11139778" cy="2450751"/>
          </a:xfrm>
          <a:prstGeom prst="rect">
            <a:avLst/>
          </a:prstGeom>
        </p:spPr>
      </p:pic>
      <p:sp>
        <p:nvSpPr>
          <p:cNvPr id="6" name="Content Placeholder 2">
            <a:extLst>
              <a:ext uri="{FF2B5EF4-FFF2-40B4-BE49-F238E27FC236}">
                <a16:creationId xmlns:a16="http://schemas.microsoft.com/office/drawing/2014/main" id="{4D3343AD-2E6E-107F-C3D7-6E65E97B2A16}"/>
              </a:ext>
            </a:extLst>
          </p:cNvPr>
          <p:cNvSpPr>
            <a:spLocks noGrp="1"/>
          </p:cNvSpPr>
          <p:nvPr>
            <p:ph idx="1"/>
          </p:nvPr>
        </p:nvSpPr>
        <p:spPr>
          <a:xfrm>
            <a:off x="5246415" y="4230094"/>
            <a:ext cx="6235268" cy="1800164"/>
          </a:xfrm>
        </p:spPr>
        <p:txBody>
          <a:bodyPr vert="horz" lIns="91440" tIns="45720" rIns="91440" bIns="45720" rtlCol="0" anchor="t">
            <a:normAutofit/>
          </a:bodyPr>
          <a:lstStyle/>
          <a:p>
            <a:pPr marL="0" indent="0">
              <a:buNone/>
            </a:pPr>
            <a:r>
              <a:rPr lang="en-US" sz="2000">
                <a:latin typeface="Georgia"/>
                <a:ea typeface="+mn-lt"/>
                <a:cs typeface="+mn-lt"/>
              </a:rPr>
              <a:t>To perform a bulk action, select the coordination status you want to apply to individuals with that same status. For instance, when you mark individual applicants in green, the total number of green applicants will be displayed below, allowing you to take action on those specific applicants.</a:t>
            </a:r>
          </a:p>
        </p:txBody>
      </p:sp>
      <p:sp>
        <p:nvSpPr>
          <p:cNvPr id="9" name="Rectangle 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675F11C-41C0-AB9B-C373-91F650532122}"/>
              </a:ext>
            </a:extLst>
          </p:cNvPr>
          <p:cNvPicPr>
            <a:picLocks noChangeAspect="1"/>
          </p:cNvPicPr>
          <p:nvPr/>
        </p:nvPicPr>
        <p:blipFill>
          <a:blip r:embed="rId3"/>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115033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26" name="Rectangle 2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ADFF9-0996-3EB8-F714-459ED104D916}"/>
              </a:ext>
            </a:extLst>
          </p:cNvPr>
          <p:cNvSpPr>
            <a:spLocks noGrp="1"/>
          </p:cNvSpPr>
          <p:nvPr>
            <p:ph type="title"/>
          </p:nvPr>
        </p:nvSpPr>
        <p:spPr>
          <a:xfrm>
            <a:off x="631685" y="462880"/>
            <a:ext cx="9499463" cy="820690"/>
          </a:xfrm>
        </p:spPr>
        <p:txBody>
          <a:bodyPr vert="horz" lIns="91440" tIns="45720" rIns="91440" bIns="45720" rtlCol="0" anchor="ctr">
            <a:normAutofit/>
          </a:bodyPr>
          <a:lstStyle/>
          <a:p>
            <a:r>
              <a:rPr lang="en-US" sz="4000">
                <a:solidFill>
                  <a:srgbClr val="FFFFFF"/>
                </a:solidFill>
                <a:latin typeface="Georgia"/>
              </a:rPr>
              <a:t>Viewing &amp; managing applicants cont.</a:t>
            </a:r>
          </a:p>
          <a:p>
            <a:endParaRPr lang="en-US" sz="4000">
              <a:solidFill>
                <a:srgbClr val="FFFFFF"/>
              </a:solidFill>
              <a:latin typeface="Georgia"/>
            </a:endParaRPr>
          </a:p>
        </p:txBody>
      </p:sp>
      <p:pic>
        <p:nvPicPr>
          <p:cNvPr id="9" name="Content Placeholder 8" descr="A screenshot of a computer&#10;&#10;Description automatically generated">
            <a:extLst>
              <a:ext uri="{FF2B5EF4-FFF2-40B4-BE49-F238E27FC236}">
                <a16:creationId xmlns:a16="http://schemas.microsoft.com/office/drawing/2014/main" id="{A1BC3F61-3D4C-855D-5C8E-550A8017964B}"/>
              </a:ext>
            </a:extLst>
          </p:cNvPr>
          <p:cNvPicPr>
            <a:picLocks noGrp="1" noChangeAspect="1"/>
          </p:cNvPicPr>
          <p:nvPr>
            <p:ph idx="1"/>
          </p:nvPr>
        </p:nvPicPr>
        <p:blipFill>
          <a:blip r:embed="rId2"/>
          <a:srcRect r="2489" b="-1"/>
          <a:stretch/>
        </p:blipFill>
        <p:spPr>
          <a:xfrm>
            <a:off x="3284921" y="1697204"/>
            <a:ext cx="5622623" cy="4362234"/>
          </a:xfrm>
          <a:prstGeom prst="rect">
            <a:avLst/>
          </a:prstGeom>
        </p:spPr>
      </p:pic>
      <p:pic>
        <p:nvPicPr>
          <p:cNvPr id="5" name="Picture 4" descr="PageUp logo">
            <a:extLst>
              <a:ext uri="{FF2B5EF4-FFF2-40B4-BE49-F238E27FC236}">
                <a16:creationId xmlns:a16="http://schemas.microsoft.com/office/drawing/2014/main" id="{084BF12D-2819-B723-D3BB-AE5B8255E665}"/>
              </a:ext>
            </a:extLst>
          </p:cNvPr>
          <p:cNvPicPr>
            <a:picLocks noChangeAspect="1"/>
          </p:cNvPicPr>
          <p:nvPr/>
        </p:nvPicPr>
        <p:blipFill>
          <a:blip r:embed="rId3"/>
          <a:stretch>
            <a:fillRect/>
          </a:stretch>
        </p:blipFill>
        <p:spPr>
          <a:xfrm>
            <a:off x="9779496" y="-2133"/>
            <a:ext cx="2435833" cy="795368"/>
          </a:xfrm>
          <a:prstGeom prst="rect">
            <a:avLst/>
          </a:prstGeom>
        </p:spPr>
      </p:pic>
      <p:sp>
        <p:nvSpPr>
          <p:cNvPr id="6" name="Content Placeholder 2">
            <a:extLst>
              <a:ext uri="{FF2B5EF4-FFF2-40B4-BE49-F238E27FC236}">
                <a16:creationId xmlns:a16="http://schemas.microsoft.com/office/drawing/2014/main" id="{28C88C4A-BF73-11E4-4771-75095AE1F54D}"/>
              </a:ext>
            </a:extLst>
          </p:cNvPr>
          <p:cNvSpPr txBox="1">
            <a:spLocks/>
          </p:cNvSpPr>
          <p:nvPr/>
        </p:nvSpPr>
        <p:spPr>
          <a:xfrm>
            <a:off x="708990" y="6064259"/>
            <a:ext cx="10810600" cy="13852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a:latin typeface="Georgia"/>
              </a:rPr>
              <a:t>Utilize the arrows on the bottom right corner to easily move through the applicant pool.</a:t>
            </a:r>
          </a:p>
          <a:p>
            <a:pPr marL="0"/>
            <a:endParaRPr lang="en-US" sz="2000"/>
          </a:p>
          <a:p>
            <a:pPr marL="0"/>
            <a:endParaRPr lang="en-US" sz="2000"/>
          </a:p>
          <a:p>
            <a:pPr marL="0"/>
            <a:endParaRPr lang="en-US" sz="2000"/>
          </a:p>
        </p:txBody>
      </p:sp>
    </p:spTree>
    <p:extLst>
      <p:ext uri="{BB962C8B-B14F-4D97-AF65-F5344CB8AC3E}">
        <p14:creationId xmlns:p14="http://schemas.microsoft.com/office/powerpoint/2010/main" val="47299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DD6A1-3221-4A88-EB4F-17D16CE35672}"/>
              </a:ext>
            </a:extLst>
          </p:cNvPr>
          <p:cNvSpPr>
            <a:spLocks noGrp="1"/>
          </p:cNvSpPr>
          <p:nvPr>
            <p:ph type="title"/>
          </p:nvPr>
        </p:nvSpPr>
        <p:spPr>
          <a:xfrm>
            <a:off x="255764" y="324898"/>
            <a:ext cx="4790364" cy="1668424"/>
          </a:xfrm>
        </p:spPr>
        <p:txBody>
          <a:bodyPr anchor="b">
            <a:normAutofit/>
          </a:bodyPr>
          <a:lstStyle/>
          <a:p>
            <a:r>
              <a:rPr lang="en-US" sz="4000">
                <a:latin typeface="Georgia"/>
              </a:rPr>
              <a:t>Interviewing Candidates</a:t>
            </a:r>
            <a:endParaRPr lang="en-US" sz="4000"/>
          </a:p>
        </p:txBody>
      </p:sp>
      <p:sp>
        <p:nvSpPr>
          <p:cNvPr id="8" name="Content Placeholder 2">
            <a:extLst>
              <a:ext uri="{FF2B5EF4-FFF2-40B4-BE49-F238E27FC236}">
                <a16:creationId xmlns:a16="http://schemas.microsoft.com/office/drawing/2014/main" id="{C4F7F5D7-B2D2-C8F5-C2FB-A1D18D98329D}"/>
              </a:ext>
            </a:extLst>
          </p:cNvPr>
          <p:cNvSpPr>
            <a:spLocks noGrp="1"/>
          </p:cNvSpPr>
          <p:nvPr>
            <p:ph idx="1"/>
          </p:nvPr>
        </p:nvSpPr>
        <p:spPr>
          <a:xfrm>
            <a:off x="255764" y="2134814"/>
            <a:ext cx="4667553" cy="3425709"/>
          </a:xfrm>
        </p:spPr>
        <p:txBody>
          <a:bodyPr vert="horz" lIns="91440" tIns="45720" rIns="91440" bIns="45720" rtlCol="0">
            <a:normAutofit/>
          </a:bodyPr>
          <a:lstStyle/>
          <a:p>
            <a:pPr marL="0" indent="0">
              <a:buNone/>
            </a:pPr>
            <a:r>
              <a:rPr lang="en-US" sz="2000">
                <a:latin typeface="Georgia"/>
              </a:rPr>
              <a:t>To move a candidate through the workflow, click on the drop-down and choose either the immediate actions, or you can send specific communication through "Select Other". Here, you can choose an email template and confirm the status change. </a:t>
            </a:r>
          </a:p>
        </p:txBody>
      </p:sp>
      <p:pic>
        <p:nvPicPr>
          <p:cNvPr id="4" name="Picture 3" descr="A screenshot of a computer&#10;&#10;Description automatically generated">
            <a:extLst>
              <a:ext uri="{FF2B5EF4-FFF2-40B4-BE49-F238E27FC236}">
                <a16:creationId xmlns:a16="http://schemas.microsoft.com/office/drawing/2014/main" id="{F4DB9E7D-018B-DAC4-6E23-D73914BAAA97}"/>
              </a:ext>
            </a:extLst>
          </p:cNvPr>
          <p:cNvPicPr>
            <a:picLocks noChangeAspect="1"/>
          </p:cNvPicPr>
          <p:nvPr/>
        </p:nvPicPr>
        <p:blipFill>
          <a:blip r:embed="rId2"/>
          <a:stretch>
            <a:fillRect/>
          </a:stretch>
        </p:blipFill>
        <p:spPr>
          <a:xfrm>
            <a:off x="5035884" y="325315"/>
            <a:ext cx="3078921" cy="569070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EB48EF3-3715-F288-C94A-C763B0C32F43}"/>
              </a:ext>
            </a:extLst>
          </p:cNvPr>
          <p:cNvPicPr>
            <a:picLocks noChangeAspect="1"/>
          </p:cNvPicPr>
          <p:nvPr/>
        </p:nvPicPr>
        <p:blipFill>
          <a:blip r:embed="rId3"/>
          <a:stretch>
            <a:fillRect/>
          </a:stretch>
        </p:blipFill>
        <p:spPr>
          <a:xfrm>
            <a:off x="8565323" y="325083"/>
            <a:ext cx="3383853" cy="285254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F386915-E21C-FB31-7F44-6837031FF534}"/>
              </a:ext>
            </a:extLst>
          </p:cNvPr>
          <p:cNvPicPr>
            <a:picLocks noChangeAspect="1"/>
          </p:cNvPicPr>
          <p:nvPr/>
        </p:nvPicPr>
        <p:blipFill>
          <a:blip r:embed="rId4"/>
          <a:stretch>
            <a:fillRect/>
          </a:stretch>
        </p:blipFill>
        <p:spPr>
          <a:xfrm>
            <a:off x="8554278" y="3204149"/>
            <a:ext cx="3516376" cy="2960245"/>
          </a:xfrm>
          <a:prstGeom prst="rect">
            <a:avLst/>
          </a:prstGeom>
        </p:spPr>
      </p:pic>
      <p:sp>
        <p:nvSpPr>
          <p:cNvPr id="15" name="Rectangle 14">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7ED0A9E7-91EF-4627-3E5E-C55124B11855}"/>
              </a:ext>
            </a:extLst>
          </p:cNvPr>
          <p:cNvPicPr>
            <a:picLocks noChangeAspect="1"/>
          </p:cNvPicPr>
          <p:nvPr/>
        </p:nvPicPr>
        <p:blipFill>
          <a:blip r:embed="rId5"/>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144373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B1C27-D28E-C4D7-CE04-983F22D4C973}"/>
              </a:ext>
            </a:extLst>
          </p:cNvPr>
          <p:cNvSpPr>
            <a:spLocks noGrp="1"/>
          </p:cNvSpPr>
          <p:nvPr>
            <p:ph type="title"/>
          </p:nvPr>
        </p:nvSpPr>
        <p:spPr>
          <a:xfrm>
            <a:off x="1136397" y="502020"/>
            <a:ext cx="5323715" cy="1642970"/>
          </a:xfrm>
        </p:spPr>
        <p:txBody>
          <a:bodyPr anchor="b">
            <a:normAutofit/>
          </a:bodyPr>
          <a:lstStyle/>
          <a:p>
            <a:r>
              <a:rPr lang="en-US" sz="4000">
                <a:latin typeface="Georgia"/>
              </a:rPr>
              <a:t>Interviewing Candidates cont. </a:t>
            </a:r>
            <a:endParaRPr lang="en-US" sz="4000"/>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buNone/>
            </a:pPr>
            <a:r>
              <a:rPr lang="en-US" sz="2000">
                <a:latin typeface="Georgia"/>
              </a:rPr>
              <a:t>Be sure to pay close attention to the workflow actions that send out automated emails.</a:t>
            </a:r>
          </a:p>
          <a:p>
            <a:pPr marL="0" indent="0">
              <a:buNone/>
            </a:pPr>
            <a:r>
              <a:rPr lang="en-US" sz="2000">
                <a:latin typeface="Georgia"/>
              </a:rPr>
              <a:t>It's encouraged to continue to move your candidates through the workflow with each stage. This will keep yourself and your search committee aligned as to what stage you are in with a candidate. Continue to use your best personal method of scheduling phone and Zoom interviews.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9C3941AD-2756-57F2-B7E5-70F4F52527C3}"/>
              </a:ext>
            </a:extLst>
          </p:cNvPr>
          <p:cNvPicPr>
            <a:picLocks noChangeAspect="1"/>
          </p:cNvPicPr>
          <p:nvPr/>
        </p:nvPicPr>
        <p:blipFill>
          <a:blip r:embed="rId2"/>
          <a:stretch>
            <a:fillRect/>
          </a:stretch>
        </p:blipFill>
        <p:spPr>
          <a:xfrm>
            <a:off x="8244415" y="1096820"/>
            <a:ext cx="3821458" cy="4839819"/>
          </a:xfrm>
          <a:prstGeom prst="rect">
            <a:avLst/>
          </a:prstGeom>
        </p:spPr>
      </p:pic>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579234" y="4251"/>
            <a:ext cx="1614826" cy="462638"/>
          </a:xfrm>
          <a:prstGeom prst="rect">
            <a:avLst/>
          </a:prstGeom>
        </p:spPr>
      </p:pic>
    </p:spTree>
    <p:extLst>
      <p:ext uri="{BB962C8B-B14F-4D97-AF65-F5344CB8AC3E}">
        <p14:creationId xmlns:p14="http://schemas.microsoft.com/office/powerpoint/2010/main" val="317366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B1C27-D28E-C4D7-CE04-983F22D4C973}"/>
              </a:ext>
            </a:extLst>
          </p:cNvPr>
          <p:cNvSpPr>
            <a:spLocks noGrp="1"/>
          </p:cNvSpPr>
          <p:nvPr>
            <p:ph type="title"/>
          </p:nvPr>
        </p:nvSpPr>
        <p:spPr>
          <a:xfrm>
            <a:off x="1136396" y="1"/>
            <a:ext cx="9735076" cy="1556870"/>
          </a:xfrm>
        </p:spPr>
        <p:txBody>
          <a:bodyPr vert="horz" lIns="91440" tIns="45720" rIns="91440" bIns="45720" rtlCol="0" anchor="ctr">
            <a:normAutofit/>
          </a:bodyPr>
          <a:lstStyle/>
          <a:p>
            <a:r>
              <a:rPr lang="en-US" sz="4000">
                <a:latin typeface="Georgia"/>
              </a:rPr>
              <a:t>Dispositioning Candidates Tip</a:t>
            </a:r>
            <a:endParaRPr lang="en-US" sz="4000"/>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706906" y="4770854"/>
            <a:ext cx="10829583" cy="1369119"/>
          </a:xfrm>
        </p:spPr>
        <p:txBody>
          <a:bodyPr vert="horz" lIns="91440" tIns="45720" rIns="91440" bIns="45720" rtlCol="0" anchor="ctr">
            <a:normAutofit/>
          </a:bodyPr>
          <a:lstStyle/>
          <a:p>
            <a:pPr marL="0" indent="0">
              <a:buNone/>
            </a:pPr>
            <a:r>
              <a:rPr lang="en-US" sz="2000">
                <a:latin typeface="Georgia"/>
              </a:rPr>
              <a:t>For any status change, be sure to pay special attention to who will be notified. Some status updates will require you to notify the candidate, other changes will not. The same goes with "Additional Users" as well. </a:t>
            </a:r>
            <a:endParaRPr lang="en-US"/>
          </a:p>
        </p:txBody>
      </p:sp>
      <p:pic>
        <p:nvPicPr>
          <p:cNvPr id="3" name="Picture 2" descr="A screenshot of a computer&#10;&#10;Description automatically generated">
            <a:extLst>
              <a:ext uri="{FF2B5EF4-FFF2-40B4-BE49-F238E27FC236}">
                <a16:creationId xmlns:a16="http://schemas.microsoft.com/office/drawing/2014/main" id="{7296B4E3-D159-5148-5044-DDE7D75C2536}"/>
              </a:ext>
            </a:extLst>
          </p:cNvPr>
          <p:cNvPicPr>
            <a:picLocks noChangeAspect="1"/>
          </p:cNvPicPr>
          <p:nvPr/>
        </p:nvPicPr>
        <p:blipFill>
          <a:blip r:embed="rId2"/>
          <a:stretch>
            <a:fillRect/>
          </a:stretch>
        </p:blipFill>
        <p:spPr>
          <a:xfrm>
            <a:off x="1874210" y="1320573"/>
            <a:ext cx="7412032" cy="3444309"/>
          </a:xfrm>
          <a:prstGeom prst="rect">
            <a:avLst/>
          </a:prstGeom>
        </p:spPr>
      </p:pic>
      <p:sp>
        <p:nvSpPr>
          <p:cNvPr id="26" name="Rectangle 2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880166" y="6365538"/>
            <a:ext cx="1316034" cy="526606"/>
          </a:xfrm>
          <a:prstGeom prst="rect">
            <a:avLst/>
          </a:prstGeom>
        </p:spPr>
      </p:pic>
    </p:spTree>
    <p:extLst>
      <p:ext uri="{BB962C8B-B14F-4D97-AF65-F5344CB8AC3E}">
        <p14:creationId xmlns:p14="http://schemas.microsoft.com/office/powerpoint/2010/main" val="401106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Launching an Offer Card</a:t>
            </a:r>
            <a:endParaRPr lang="en-US"/>
          </a:p>
          <a:p>
            <a:pPr algn="l"/>
            <a:r>
              <a:rPr lang="en-US">
                <a:latin typeface="Georgia"/>
              </a:rPr>
              <a:t>Human Resources Department</a:t>
            </a:r>
            <a:endParaRPr lang="en-US"/>
          </a:p>
          <a:p>
            <a:pPr algn="l"/>
            <a:r>
              <a:rPr lang="en-US">
                <a:latin typeface="Georgia"/>
              </a:rPr>
              <a:t>People and Workplace Culture </a:t>
            </a:r>
            <a:endParaRPr lang="en-US"/>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35343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latin typeface="Georgia"/>
              </a:rPr>
              <a:t>Launching an offer card </a:t>
            </a:r>
            <a:endParaRPr lang="en-US" sz="4000">
              <a:solidFill>
                <a:srgbClr val="FFFFFF"/>
              </a:solidFill>
            </a:endParaRPr>
          </a:p>
        </p:txBody>
      </p:sp>
      <p:pic>
        <p:nvPicPr>
          <p:cNvPr id="5" name="Picture 4" descr="A screenshot of a computer&#10;&#10;Description automatically generated">
            <a:extLst>
              <a:ext uri="{FF2B5EF4-FFF2-40B4-BE49-F238E27FC236}">
                <a16:creationId xmlns:a16="http://schemas.microsoft.com/office/drawing/2014/main" id="{443A4417-556D-031A-36AB-8366337B6487}"/>
              </a:ext>
            </a:extLst>
          </p:cNvPr>
          <p:cNvPicPr>
            <a:picLocks noChangeAspect="1"/>
          </p:cNvPicPr>
          <p:nvPr/>
        </p:nvPicPr>
        <p:blipFill>
          <a:blip r:embed="rId2"/>
          <a:stretch>
            <a:fillRect/>
          </a:stretch>
        </p:blipFill>
        <p:spPr>
          <a:xfrm>
            <a:off x="6102022" y="1851776"/>
            <a:ext cx="5459772" cy="2778471"/>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E9226A1-564F-C57B-A38D-9354DF311F29}"/>
              </a:ext>
            </a:extLst>
          </p:cNvPr>
          <p:cNvPicPr>
            <a:picLocks noChangeAspect="1"/>
          </p:cNvPicPr>
          <p:nvPr/>
        </p:nvPicPr>
        <p:blipFill>
          <a:blip r:embed="rId3"/>
          <a:stretch>
            <a:fillRect/>
          </a:stretch>
        </p:blipFill>
        <p:spPr>
          <a:xfrm>
            <a:off x="254798" y="1841768"/>
            <a:ext cx="5583223" cy="2784717"/>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692725" y="4876383"/>
            <a:ext cx="11117409" cy="1814756"/>
          </a:xfrm>
        </p:spPr>
        <p:txBody>
          <a:bodyPr vert="horz" lIns="91440" tIns="45720" rIns="91440" bIns="45720" rtlCol="0" anchor="t">
            <a:noAutofit/>
          </a:bodyPr>
          <a:lstStyle/>
          <a:p>
            <a:pPr marL="0" indent="0">
              <a:buNone/>
            </a:pPr>
            <a:r>
              <a:rPr lang="en-US" sz="1900">
                <a:latin typeface="Georgia"/>
              </a:rPr>
              <a:t>Congratulations on getting ready to extend an offer! </a:t>
            </a:r>
          </a:p>
          <a:p>
            <a:pPr marL="0" indent="0">
              <a:buNone/>
            </a:pPr>
            <a:r>
              <a:rPr lang="en-US" sz="1900">
                <a:latin typeface="Georgia"/>
              </a:rPr>
              <a:t>To get started, click on your decided candidate and select "Hiring Recommendations: Request offer (Launch offer card)" from the "Progress" dropdown. In the "Other additional users" box, be sure to include the compensation team (Pam Butler and Cameron Martin) to request an offer suggestion. </a:t>
            </a:r>
          </a:p>
          <a:p>
            <a:pPr marL="0" indent="0">
              <a:buNone/>
            </a:pPr>
            <a:r>
              <a:rPr lang="en-US" sz="1900">
                <a:latin typeface="Georgia"/>
              </a:rPr>
              <a:t>Select "Move now" to send the request. </a:t>
            </a:r>
            <a:endParaRPr lang="en-US" sz="1900"/>
          </a:p>
          <a:p>
            <a:pPr marL="0" indent="0">
              <a:buNone/>
            </a:pPr>
            <a:endParaRPr lang="en-US" sz="1900">
              <a:latin typeface="Georgia"/>
            </a:endParaRPr>
          </a:p>
          <a:p>
            <a:pPr marL="0" indent="0">
              <a:buNone/>
            </a:pPr>
            <a:endParaRPr lang="en-US" sz="1900">
              <a:latin typeface="Georgia"/>
            </a:endParaRPr>
          </a:p>
        </p:txBody>
      </p:sp>
      <p:pic>
        <p:nvPicPr>
          <p:cNvPr id="7" name="Picture 6" descr="PageUp logo">
            <a:extLst>
              <a:ext uri="{FF2B5EF4-FFF2-40B4-BE49-F238E27FC236}">
                <a16:creationId xmlns:a16="http://schemas.microsoft.com/office/drawing/2014/main" id="{96FADEA7-076B-0B37-1CD7-37E9F190F059}"/>
              </a:ext>
            </a:extLst>
          </p:cNvPr>
          <p:cNvPicPr>
            <a:picLocks noChangeAspect="1"/>
          </p:cNvPicPr>
          <p:nvPr/>
        </p:nvPicPr>
        <p:blipFill>
          <a:blip r:embed="rId4"/>
          <a:stretch>
            <a:fillRect/>
          </a:stretch>
        </p:blipFill>
        <p:spPr>
          <a:xfrm>
            <a:off x="10579234" y="4251"/>
            <a:ext cx="1614826" cy="462638"/>
          </a:xfrm>
          <a:prstGeom prst="rect">
            <a:avLst/>
          </a:prstGeom>
        </p:spPr>
      </p:pic>
    </p:spTree>
    <p:extLst>
      <p:ext uri="{BB962C8B-B14F-4D97-AF65-F5344CB8AC3E}">
        <p14:creationId xmlns:p14="http://schemas.microsoft.com/office/powerpoint/2010/main" val="191601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455140" y="325430"/>
            <a:ext cx="9895951" cy="1033669"/>
          </a:xfrm>
        </p:spPr>
        <p:txBody>
          <a:bodyPr>
            <a:normAutofit/>
          </a:bodyPr>
          <a:lstStyle/>
          <a:p>
            <a:r>
              <a:rPr lang="en-US" sz="4000">
                <a:solidFill>
                  <a:srgbClr val="FFFFFF"/>
                </a:solidFill>
                <a:latin typeface="Georgia"/>
              </a:rPr>
              <a:t>Introduction</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454991" y="1876459"/>
            <a:ext cx="11214899" cy="4721444"/>
          </a:xfrm>
        </p:spPr>
        <p:txBody>
          <a:bodyPr vert="horz" lIns="91440" tIns="45720" rIns="91440" bIns="45720" rtlCol="0" anchor="ctr">
            <a:noAutofit/>
          </a:bodyPr>
          <a:lstStyle/>
          <a:p>
            <a:pPr marL="0" indent="0">
              <a:buNone/>
            </a:pPr>
            <a:r>
              <a:rPr lang="en-US" sz="1600">
                <a:latin typeface="Georgia"/>
              </a:rPr>
              <a:t>Welcome to Colorado College's PageUp User Guide: Staff Edition</a:t>
            </a:r>
          </a:p>
          <a:p>
            <a:pPr marL="0" indent="0">
              <a:buNone/>
            </a:pPr>
            <a:r>
              <a:rPr lang="en-US" sz="1600">
                <a:latin typeface="Georgia"/>
              </a:rPr>
              <a:t>The purpose of this user guide is to help provide clarification and increase efficiency with this applicant tracking system to ensure a smooth hiring process. If you have questions, concerns, or suggestions for the PageUp User Guide, please contact the Talent Acquisition team, </a:t>
            </a:r>
            <a:r>
              <a:rPr lang="en-US" sz="1600" err="1">
                <a:latin typeface="Georgia"/>
              </a:rPr>
              <a:t>T'yah</a:t>
            </a:r>
            <a:r>
              <a:rPr lang="en-US" sz="1600">
                <a:latin typeface="Georgia"/>
              </a:rPr>
              <a:t> Macon </a:t>
            </a:r>
            <a:r>
              <a:rPr lang="en-US" sz="1600" i="1">
                <a:latin typeface="Georgia"/>
              </a:rPr>
              <a:t>(Interim Talent Acquisition Specialist)</a:t>
            </a:r>
            <a:r>
              <a:rPr lang="en-US" sz="1600">
                <a:latin typeface="Georgia"/>
              </a:rPr>
              <a:t> or Courtney Gibson </a:t>
            </a:r>
            <a:r>
              <a:rPr lang="en-US" sz="1600" i="1">
                <a:latin typeface="Georgia"/>
              </a:rPr>
              <a:t>(HR Coordinator, Recruitment and Performance Excellence).</a:t>
            </a:r>
          </a:p>
          <a:p>
            <a:pPr marL="0" indent="0">
              <a:buNone/>
            </a:pPr>
            <a:endParaRPr lang="en-US" sz="1600" i="1">
              <a:latin typeface="Georgia"/>
            </a:endParaRPr>
          </a:p>
          <a:p>
            <a:pPr marL="0" indent="0">
              <a:buNone/>
            </a:pPr>
            <a:r>
              <a:rPr lang="en-US" sz="1600">
                <a:latin typeface="Georgia"/>
                <a:ea typeface="+mn-lt"/>
                <a:cs typeface="+mn-lt"/>
              </a:rPr>
              <a:t>At Colorado College, we are dedicated to dismantling systemic and institutional discrimination. We embrace diversity and support a community where all individuals, without exception, feel valued, empowered, and treated equitably. Guided by the College’s Antiracism Plan, we work to foster an equitable and inclusive environment for all who teach, learn, work, and live in our community.</a:t>
            </a:r>
          </a:p>
          <a:p>
            <a:pPr marL="0" indent="0">
              <a:buNone/>
            </a:pPr>
            <a:endParaRPr lang="en-US" sz="1600">
              <a:latin typeface="Georgia"/>
            </a:endParaRPr>
          </a:p>
          <a:p>
            <a:pPr marL="0" indent="0">
              <a:buNone/>
            </a:pPr>
            <a:r>
              <a:rPr lang="en-US" sz="1600">
                <a:latin typeface="Georgia"/>
                <a:ea typeface="+mn-lt"/>
                <a:cs typeface="+mn-lt"/>
              </a:rPr>
              <a:t>Colorado College is committed to equal opportunity for all employees and applicants in all aspects of the employment relationship—including (but not limited to) recruiting, hiring, promotions, compensation, benefits, and access to training—without regard to race, creed, color, caste, religion, national origin, ancestry, sex (including pregnancy, gender identity or gender expression, perceived gender, sexual preferences and sexual orientation), disability, marital status, veteran status, age, genetic information, or any other status protected by federal, state, or local law. </a:t>
            </a:r>
            <a:endParaRPr lang="en-US" sz="160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2"/>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73414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latin typeface="Georgia"/>
              </a:rPr>
              <a:t>Launching an offer card cont.</a:t>
            </a:r>
          </a:p>
        </p:txBody>
      </p:sp>
      <p:pic>
        <p:nvPicPr>
          <p:cNvPr id="7" name="Picture 6" descr="A screenshot of a email&#10;&#10;Description automatically generated">
            <a:extLst>
              <a:ext uri="{FF2B5EF4-FFF2-40B4-BE49-F238E27FC236}">
                <a16:creationId xmlns:a16="http://schemas.microsoft.com/office/drawing/2014/main" id="{47732599-61F6-29BD-B125-08E7B33A8781}"/>
              </a:ext>
            </a:extLst>
          </p:cNvPr>
          <p:cNvPicPr>
            <a:picLocks noChangeAspect="1"/>
          </p:cNvPicPr>
          <p:nvPr/>
        </p:nvPicPr>
        <p:blipFill>
          <a:blip r:embed="rId2"/>
          <a:stretch>
            <a:fillRect/>
          </a:stretch>
        </p:blipFill>
        <p:spPr>
          <a:xfrm>
            <a:off x="1496659" y="1708248"/>
            <a:ext cx="4440189" cy="298179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A8DC4F02-B41E-08DA-EA2C-3DAA708EBE70}"/>
              </a:ext>
            </a:extLst>
          </p:cNvPr>
          <p:cNvPicPr>
            <a:picLocks noChangeAspect="1"/>
          </p:cNvPicPr>
          <p:nvPr/>
        </p:nvPicPr>
        <p:blipFill>
          <a:blip r:embed="rId3"/>
          <a:stretch>
            <a:fillRect/>
          </a:stretch>
        </p:blipFill>
        <p:spPr>
          <a:xfrm>
            <a:off x="6267671" y="1577174"/>
            <a:ext cx="5090465" cy="3114321"/>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1371598" y="5070346"/>
            <a:ext cx="9496427" cy="1385266"/>
          </a:xfrm>
        </p:spPr>
        <p:txBody>
          <a:bodyPr vert="horz" lIns="91440" tIns="45720" rIns="91440" bIns="45720" rtlCol="0" anchor="t">
            <a:normAutofit/>
          </a:bodyPr>
          <a:lstStyle/>
          <a:p>
            <a:pPr marL="0" indent="0">
              <a:buNone/>
            </a:pPr>
            <a:r>
              <a:rPr lang="en-US" sz="2000" dirty="0">
                <a:latin typeface="Georgia"/>
              </a:rPr>
              <a:t>Add in rationale for hire, anticipated start date, and any other required/</a:t>
            </a:r>
            <a:r>
              <a:rPr lang="en-US" sz="2000" dirty="0" err="1">
                <a:latin typeface="Georgia"/>
              </a:rPr>
              <a:t>asterik</a:t>
            </a:r>
            <a:r>
              <a:rPr lang="en-US" sz="2000" dirty="0">
                <a:latin typeface="Georgia"/>
              </a:rPr>
              <a:t> marked areas. </a:t>
            </a:r>
            <a:endParaRPr lang="en-US" dirty="0"/>
          </a:p>
          <a:p>
            <a:pPr marL="0" indent="0">
              <a:buNone/>
            </a:pPr>
            <a:r>
              <a:rPr lang="en-US" sz="2000" dirty="0">
                <a:latin typeface="Georgia"/>
              </a:rPr>
              <a:t>Be sure to confirm if the candidate is a current, previous, or new CC associate! You can search their name. If it doesn’t come up, leave blank and HR will fill out.</a:t>
            </a:r>
            <a:endParaRPr lang="en-US" dirty="0"/>
          </a:p>
          <a:p>
            <a:pPr marL="0" indent="0">
              <a:buNone/>
            </a:pPr>
            <a:endParaRPr lang="en-US" sz="2000" dirty="0">
              <a:latin typeface="Georgia"/>
            </a:endParaRPr>
          </a:p>
          <a:p>
            <a:pPr marL="0" indent="0">
              <a:buNone/>
            </a:pPr>
            <a:endParaRPr lang="en-US" sz="2000" dirty="0">
              <a:latin typeface="Georgia"/>
            </a:endParaRPr>
          </a:p>
        </p:txBody>
      </p:sp>
      <p:pic>
        <p:nvPicPr>
          <p:cNvPr id="5" name="Picture 4" descr="PageUp logo">
            <a:extLst>
              <a:ext uri="{FF2B5EF4-FFF2-40B4-BE49-F238E27FC236}">
                <a16:creationId xmlns:a16="http://schemas.microsoft.com/office/drawing/2014/main" id="{12ACB806-C4F6-A3F5-68E5-F7B8C27C7804}"/>
              </a:ext>
            </a:extLst>
          </p:cNvPr>
          <p:cNvPicPr>
            <a:picLocks noChangeAspect="1"/>
          </p:cNvPicPr>
          <p:nvPr/>
        </p:nvPicPr>
        <p:blipFill>
          <a:blip r:embed="rId4"/>
          <a:stretch>
            <a:fillRect/>
          </a:stretch>
        </p:blipFill>
        <p:spPr>
          <a:xfrm>
            <a:off x="10546104" y="92599"/>
            <a:ext cx="1614826" cy="462638"/>
          </a:xfrm>
          <a:prstGeom prst="rect">
            <a:avLst/>
          </a:prstGeom>
        </p:spPr>
      </p:pic>
    </p:spTree>
    <p:extLst>
      <p:ext uri="{BB962C8B-B14F-4D97-AF65-F5344CB8AC3E}">
        <p14:creationId xmlns:p14="http://schemas.microsoft.com/office/powerpoint/2010/main" val="4065163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360543" y="460457"/>
            <a:ext cx="4959603" cy="1642969"/>
          </a:xfrm>
        </p:spPr>
        <p:txBody>
          <a:bodyPr anchor="b">
            <a:normAutofit/>
          </a:bodyPr>
          <a:lstStyle/>
          <a:p>
            <a:r>
              <a:rPr lang="en-US" sz="4000">
                <a:latin typeface="Georgia"/>
              </a:rPr>
              <a:t>Launching an offer card cont.</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360543" y="2390699"/>
            <a:ext cx="4959603" cy="3522569"/>
          </a:xfrm>
        </p:spPr>
        <p:txBody>
          <a:bodyPr vert="horz" lIns="91440" tIns="45720" rIns="91440" bIns="45720" rtlCol="0" anchor="t">
            <a:normAutofit/>
          </a:bodyPr>
          <a:lstStyle/>
          <a:p>
            <a:pPr marL="0" indent="0">
              <a:buNone/>
            </a:pPr>
            <a:r>
              <a:rPr lang="en-US" sz="2000">
                <a:latin typeface="Georgia"/>
              </a:rPr>
              <a:t>Continue to fill out any required areas on the offer card.  </a:t>
            </a:r>
          </a:p>
          <a:p>
            <a:pPr marL="0" indent="0">
              <a:buNone/>
            </a:pPr>
            <a:r>
              <a:rPr lang="en-US" sz="2000">
                <a:latin typeface="Georgia"/>
              </a:rPr>
              <a:t>Reference checks and interview notes can be uploaded in the "Other Documents" section by clicking on "Add Document". </a:t>
            </a:r>
            <a:endParaRPr lang="en-US"/>
          </a:p>
          <a:p>
            <a:pPr marL="0" indent="0">
              <a:buNone/>
            </a:pPr>
            <a:endParaRPr lang="en-US" sz="2000">
              <a:latin typeface="Georgia"/>
            </a:endParaRPr>
          </a:p>
          <a:p>
            <a:pPr marL="0" indent="0">
              <a:buNone/>
            </a:pPr>
            <a:endParaRPr lang="en-US" sz="2000">
              <a:latin typeface="Georgia"/>
            </a:endParaRP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299F5954-F207-4D1F-6B7E-8E2986DFECC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59E38F0A-367D-3A5E-A785-16014D8DCB00}"/>
              </a:ext>
            </a:extLst>
          </p:cNvPr>
          <p:cNvPicPr>
            <a:picLocks noChangeAspect="1"/>
          </p:cNvPicPr>
          <p:nvPr/>
        </p:nvPicPr>
        <p:blipFill>
          <a:blip r:embed="rId3"/>
          <a:stretch>
            <a:fillRect/>
          </a:stretch>
        </p:blipFill>
        <p:spPr>
          <a:xfrm>
            <a:off x="5316077" y="886691"/>
            <a:ext cx="6658318" cy="4073237"/>
          </a:xfrm>
          <a:prstGeom prst="rect">
            <a:avLst/>
          </a:prstGeom>
        </p:spPr>
      </p:pic>
    </p:spTree>
    <p:extLst>
      <p:ext uri="{BB962C8B-B14F-4D97-AF65-F5344CB8AC3E}">
        <p14:creationId xmlns:p14="http://schemas.microsoft.com/office/powerpoint/2010/main" val="278176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324538" y="378671"/>
            <a:ext cx="3091607" cy="1655483"/>
          </a:xfrm>
        </p:spPr>
        <p:txBody>
          <a:bodyPr anchor="b">
            <a:normAutofit/>
          </a:bodyPr>
          <a:lstStyle/>
          <a:p>
            <a:r>
              <a:rPr lang="en-US" sz="3700">
                <a:latin typeface="Georgia"/>
              </a:rPr>
              <a:t>Launching an offer card cont.</a:t>
            </a:r>
            <a:endParaRPr lang="en-US" sz="3700"/>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324539" y="2155172"/>
            <a:ext cx="3261467" cy="3803501"/>
          </a:xfrm>
        </p:spPr>
        <p:txBody>
          <a:bodyPr vert="horz" lIns="91440" tIns="45720" rIns="91440" bIns="45720" rtlCol="0" anchor="t">
            <a:normAutofit lnSpcReduction="10000"/>
          </a:bodyPr>
          <a:lstStyle/>
          <a:p>
            <a:pPr marL="0" indent="0">
              <a:buNone/>
            </a:pPr>
            <a:r>
              <a:rPr lang="en-US" sz="1900" dirty="0">
                <a:latin typeface="Georgia"/>
              </a:rPr>
              <a:t>At the very bottom of the screen within "Approval Process", select from the drop down as </a:t>
            </a:r>
            <a:r>
              <a:rPr lang="en-US" sz="1900" b="1" dirty="0">
                <a:solidFill>
                  <a:srgbClr val="FF0000"/>
                </a:solidFill>
                <a:latin typeface="Georgia"/>
              </a:rPr>
              <a:t>"Staff – Submit to HR"</a:t>
            </a:r>
            <a:r>
              <a:rPr lang="en-US" sz="1900" dirty="0">
                <a:latin typeface="Georgia"/>
              </a:rPr>
              <a:t>. You should then see the approval process go through Compensation and Talent Acquisition. </a:t>
            </a:r>
            <a:r>
              <a:rPr lang="en-US" sz="1900" b="1" i="1" dirty="0">
                <a:latin typeface="Georgia"/>
              </a:rPr>
              <a:t>If the approval process is not selected, this will hold the offer card without notifying anyone.  </a:t>
            </a:r>
            <a:endParaRPr lang="en-US" b="1" i="1" dirty="0"/>
          </a:p>
          <a:p>
            <a:pPr marL="0" indent="0">
              <a:buNone/>
            </a:pPr>
            <a:r>
              <a:rPr lang="en-US" sz="1900" dirty="0">
                <a:latin typeface="Georgia"/>
              </a:rPr>
              <a:t>Click "Save" to formally launch the offer card.  </a:t>
            </a:r>
            <a:endParaRPr lang="en-US" dirty="0"/>
          </a:p>
          <a:p>
            <a:pPr marL="0" indent="0">
              <a:buNone/>
            </a:pPr>
            <a:endParaRPr lang="en-US" sz="1900" dirty="0">
              <a:latin typeface="Georgia"/>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A2FC7A71-C61F-56E4-5CC9-9A758D7314A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6" name="Picture 5">
            <a:extLst>
              <a:ext uri="{FF2B5EF4-FFF2-40B4-BE49-F238E27FC236}">
                <a16:creationId xmlns:a16="http://schemas.microsoft.com/office/drawing/2014/main" id="{AD5EAAFA-CB6C-9EFE-B4FF-C82CC657F462}"/>
              </a:ext>
            </a:extLst>
          </p:cNvPr>
          <p:cNvPicPr>
            <a:picLocks noChangeAspect="1"/>
          </p:cNvPicPr>
          <p:nvPr/>
        </p:nvPicPr>
        <p:blipFill>
          <a:blip r:embed="rId3"/>
          <a:stretch>
            <a:fillRect/>
          </a:stretch>
        </p:blipFill>
        <p:spPr>
          <a:xfrm>
            <a:off x="504079" y="231006"/>
            <a:ext cx="7378094" cy="6015262"/>
          </a:xfrm>
          <a:prstGeom prst="rect">
            <a:avLst/>
          </a:prstGeom>
        </p:spPr>
      </p:pic>
    </p:spTree>
    <p:extLst>
      <p:ext uri="{BB962C8B-B14F-4D97-AF65-F5344CB8AC3E}">
        <p14:creationId xmlns:p14="http://schemas.microsoft.com/office/powerpoint/2010/main" val="370246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rPr>
              <a:t>Finalizing a Search &amp; Extending an Offer</a:t>
            </a:r>
            <a:endParaRPr lang="en-US"/>
          </a:p>
          <a:p>
            <a:pPr algn="l"/>
            <a:r>
              <a:rPr lang="en-US">
                <a:latin typeface="Georgia"/>
              </a:rPr>
              <a:t>Human Resources Department</a:t>
            </a:r>
            <a:endParaRPr lang="en-US"/>
          </a:p>
          <a:p>
            <a:pPr algn="l"/>
            <a:r>
              <a:rPr lang="en-US">
                <a:latin typeface="Georgia"/>
              </a:rPr>
              <a:t>People and Workplace Culture </a:t>
            </a:r>
            <a:endParaRPr lang="en-US"/>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98558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481013" y="3752849"/>
            <a:ext cx="3290887" cy="2452687"/>
          </a:xfrm>
        </p:spPr>
        <p:txBody>
          <a:bodyPr anchor="ctr">
            <a:normAutofit/>
          </a:bodyPr>
          <a:lstStyle/>
          <a:p>
            <a:r>
              <a:rPr lang="en-US" sz="3600">
                <a:latin typeface="Georgia"/>
              </a:rPr>
              <a:t>How to Check Candidate Status </a:t>
            </a:r>
          </a:p>
        </p:txBody>
      </p:sp>
      <p:pic>
        <p:nvPicPr>
          <p:cNvPr id="5" name="Picture 4" descr="A screenshot of a computer&#10;&#10;Description automatically generated">
            <a:extLst>
              <a:ext uri="{FF2B5EF4-FFF2-40B4-BE49-F238E27FC236}">
                <a16:creationId xmlns:a16="http://schemas.microsoft.com/office/drawing/2014/main" id="{44F630DE-23A0-6D98-F4F6-19A65F208F7A}"/>
              </a:ext>
            </a:extLst>
          </p:cNvPr>
          <p:cNvPicPr>
            <a:picLocks noChangeAspect="1"/>
          </p:cNvPicPr>
          <p:nvPr/>
        </p:nvPicPr>
        <p:blipFill>
          <a:blip r:embed="rId2"/>
          <a:srcRect b="1990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4223982" y="3752850"/>
            <a:ext cx="7485413" cy="2452687"/>
          </a:xfrm>
        </p:spPr>
        <p:txBody>
          <a:bodyPr vert="horz" lIns="91440" tIns="45720" rIns="91440" bIns="45720" rtlCol="0" anchor="ctr">
            <a:normAutofit/>
          </a:bodyPr>
          <a:lstStyle/>
          <a:p>
            <a:pPr marL="0" indent="0">
              <a:buNone/>
            </a:pPr>
            <a:r>
              <a:rPr lang="en-US" sz="1800">
                <a:latin typeface="Georgia"/>
              </a:rPr>
              <a:t>To check on the status of the new hire during their onboarding phase, click on "People" in the upper-right hand side of the banner. You should can see the selected candidate here. </a:t>
            </a:r>
          </a:p>
        </p:txBody>
      </p:sp>
    </p:spTree>
    <p:extLst>
      <p:ext uri="{BB962C8B-B14F-4D97-AF65-F5344CB8AC3E}">
        <p14:creationId xmlns:p14="http://schemas.microsoft.com/office/powerpoint/2010/main" val="231509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459E101-416E-FA66-78B5-3751B8412DAF}"/>
              </a:ext>
            </a:extLst>
          </p:cNvPr>
          <p:cNvPicPr>
            <a:picLocks noChangeAspect="1"/>
          </p:cNvPicPr>
          <p:nvPr/>
        </p:nvPicPr>
        <p:blipFill>
          <a:blip r:embed="rId2"/>
          <a:stretch>
            <a:fillRect/>
          </a:stretch>
        </p:blipFill>
        <p:spPr>
          <a:xfrm>
            <a:off x="428032" y="1349701"/>
            <a:ext cx="7124543" cy="3700526"/>
          </a:xfrm>
          <a:prstGeom prst="rect">
            <a:avLst/>
          </a:prstGeom>
        </p:spPr>
      </p:pic>
      <p:pic>
        <p:nvPicPr>
          <p:cNvPr id="6" name="Picture 5" descr="PageUp logo">
            <a:extLst>
              <a:ext uri="{FF2B5EF4-FFF2-40B4-BE49-F238E27FC236}">
                <a16:creationId xmlns:a16="http://schemas.microsoft.com/office/drawing/2014/main" id="{13C2AC76-A941-356F-2B6A-7228B7FE4F92}"/>
              </a:ext>
            </a:extLst>
          </p:cNvPr>
          <p:cNvPicPr>
            <a:picLocks noChangeAspect="1"/>
          </p:cNvPicPr>
          <p:nvPr/>
        </p:nvPicPr>
        <p:blipFill>
          <a:blip r:embed="rId3"/>
          <a:stretch>
            <a:fillRect/>
          </a:stretch>
        </p:blipFill>
        <p:spPr>
          <a:xfrm>
            <a:off x="10579234" y="33950"/>
            <a:ext cx="1614826" cy="462638"/>
          </a:xfrm>
          <a:prstGeom prst="rect">
            <a:avLst/>
          </a:prstGeom>
        </p:spPr>
      </p:pic>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127614" y="2960075"/>
            <a:ext cx="4068280" cy="3438102"/>
          </a:xfrm>
        </p:spPr>
        <p:txBody>
          <a:bodyPr vert="horz" lIns="91440" tIns="45720" rIns="91440" bIns="45720" rtlCol="0" anchor="t">
            <a:normAutofit fontScale="92500"/>
          </a:bodyPr>
          <a:lstStyle/>
          <a:p>
            <a:pPr marL="0" indent="0">
              <a:buNone/>
            </a:pPr>
            <a:r>
              <a:rPr lang="en-US" sz="1700">
                <a:solidFill>
                  <a:schemeClr val="bg1"/>
                </a:solidFill>
                <a:latin typeface="Georgia"/>
              </a:rPr>
              <a:t>The TA Spec. will reach back out to the hiring manager via email confirming the compensation to offer. </a:t>
            </a:r>
          </a:p>
          <a:p>
            <a:pPr marL="0" indent="0">
              <a:buNone/>
            </a:pPr>
            <a:r>
              <a:rPr lang="en-US" sz="1700">
                <a:solidFill>
                  <a:schemeClr val="bg1"/>
                </a:solidFill>
                <a:latin typeface="Georgia"/>
              </a:rPr>
              <a:t>The Hiring manager will verbally offer to candidate and if accepted the HR team will update workflow status, start their Onboarding phase, as well as communicate with the new hire on next steps. </a:t>
            </a:r>
          </a:p>
          <a:p>
            <a:pPr marL="0" indent="0">
              <a:buNone/>
            </a:pPr>
            <a:r>
              <a:rPr lang="en-US" sz="1700">
                <a:solidFill>
                  <a:schemeClr val="bg1"/>
                </a:solidFill>
                <a:latin typeface="Georgia"/>
              </a:rPr>
              <a:t>As you begin to close out your search, be sure to disposition the reaming candidates that you are rejecting or keeping on standby as a runner-up in case the initial offer falls through for any reason. </a:t>
            </a:r>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132942" y="502020"/>
            <a:ext cx="3938261" cy="1739951"/>
          </a:xfrm>
        </p:spPr>
        <p:txBody>
          <a:bodyPr anchor="b">
            <a:normAutofit/>
          </a:bodyPr>
          <a:lstStyle/>
          <a:p>
            <a:r>
              <a:rPr lang="en-US" sz="4000">
                <a:solidFill>
                  <a:schemeClr val="bg1"/>
                </a:solidFill>
                <a:latin typeface="Georgia"/>
              </a:rPr>
              <a:t>Making the Offer and Start Onboarding</a:t>
            </a:r>
          </a:p>
        </p:txBody>
      </p:sp>
    </p:spTree>
    <p:extLst>
      <p:ext uri="{BB962C8B-B14F-4D97-AF65-F5344CB8AC3E}">
        <p14:creationId xmlns:p14="http://schemas.microsoft.com/office/powerpoint/2010/main" val="213753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a:solidFill>
                  <a:srgbClr val="FFFFFF"/>
                </a:solidFill>
              </a:rPr>
              <a:t>How to log into PageUp</a:t>
            </a:r>
          </a:p>
        </p:txBody>
      </p:sp>
      <p:pic>
        <p:nvPicPr>
          <p:cNvPr id="4" name="Picture 3" descr="A screenshot of a login page&#10;&#10;Description automatically generated">
            <a:extLst>
              <a:ext uri="{FF2B5EF4-FFF2-40B4-BE49-F238E27FC236}">
                <a16:creationId xmlns:a16="http://schemas.microsoft.com/office/drawing/2014/main" id="{346EEAF1-1ED6-F25F-4407-10B77208EE6A}"/>
              </a:ext>
            </a:extLst>
          </p:cNvPr>
          <p:cNvPicPr>
            <a:picLocks noChangeAspect="1"/>
          </p:cNvPicPr>
          <p:nvPr/>
        </p:nvPicPr>
        <p:blipFill>
          <a:blip r:embed="rId2"/>
          <a:stretch>
            <a:fillRect/>
          </a:stretch>
        </p:blipFill>
        <p:spPr>
          <a:xfrm>
            <a:off x="2339096" y="2050595"/>
            <a:ext cx="3597752" cy="2617365"/>
          </a:xfrm>
          <a:prstGeom prst="rect">
            <a:avLst/>
          </a:prstGeom>
        </p:spPr>
      </p:pic>
      <p:pic>
        <p:nvPicPr>
          <p:cNvPr id="6" name="Picture 5" descr="A screenshot of a login and password&#10;&#10;Description automatically generated">
            <a:extLst>
              <a:ext uri="{FF2B5EF4-FFF2-40B4-BE49-F238E27FC236}">
                <a16:creationId xmlns:a16="http://schemas.microsoft.com/office/drawing/2014/main" id="{9C0FA0C4-DD08-1D55-318C-AA025AD47250}"/>
              </a:ext>
            </a:extLst>
          </p:cNvPr>
          <p:cNvPicPr>
            <a:picLocks noChangeAspect="1"/>
          </p:cNvPicPr>
          <p:nvPr/>
        </p:nvPicPr>
        <p:blipFill>
          <a:blip r:embed="rId3"/>
          <a:srcRect l="22563" t="12004" r="13357" b="4762"/>
          <a:stretch/>
        </p:blipFill>
        <p:spPr>
          <a:xfrm>
            <a:off x="6267671" y="2074130"/>
            <a:ext cx="4070812" cy="2617365"/>
          </a:xfrm>
          <a:prstGeom prst="rect">
            <a:avLst/>
          </a:prstGeom>
        </p:spPr>
      </p:pic>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1371598" y="5070346"/>
            <a:ext cx="9496427" cy="1385266"/>
          </a:xfrm>
        </p:spPr>
        <p:txBody>
          <a:bodyPr vert="horz" lIns="91440" tIns="45720" rIns="91440" bIns="45720" rtlCol="0" anchor="t">
            <a:normAutofit lnSpcReduction="10000"/>
          </a:bodyPr>
          <a:lstStyle/>
          <a:p>
            <a:r>
              <a:rPr lang="en-US" sz="1700">
                <a:latin typeface="Georgia"/>
              </a:rPr>
              <a:t>You can view your job posting and dashboard on our new portal, </a:t>
            </a:r>
            <a:r>
              <a:rPr lang="en-US" sz="1700">
                <a:latin typeface="Georgia"/>
                <a:hlinkClick r:id="rId4"/>
              </a:rPr>
              <a:t>PageUp</a:t>
            </a:r>
            <a:r>
              <a:rPr lang="en-US" sz="1700">
                <a:latin typeface="Georgia"/>
              </a:rPr>
              <a:t>! </a:t>
            </a:r>
          </a:p>
          <a:p>
            <a:r>
              <a:rPr lang="en-US" sz="1700">
                <a:latin typeface="Georgia"/>
              </a:rPr>
              <a:t>Your login email is your </a:t>
            </a:r>
            <a:r>
              <a:rPr lang="en-US" sz="1700" b="1" u="sng">
                <a:latin typeface="Georgia"/>
              </a:rPr>
              <a:t>CC email address</a:t>
            </a:r>
            <a:r>
              <a:rPr lang="en-US" sz="1700">
                <a:latin typeface="Georgia"/>
              </a:rPr>
              <a:t>, security code is </a:t>
            </a:r>
            <a:r>
              <a:rPr lang="en-US" sz="1700" b="1" u="sng">
                <a:solidFill>
                  <a:srgbClr val="FF0000"/>
                </a:solidFill>
                <a:latin typeface="Georgia"/>
              </a:rPr>
              <a:t>cc</a:t>
            </a:r>
            <a:r>
              <a:rPr lang="en-US" sz="1700">
                <a:latin typeface="Georgia"/>
              </a:rPr>
              <a:t> (all lowercase, no spaces, no additional characters) </a:t>
            </a:r>
          </a:p>
          <a:p>
            <a:r>
              <a:rPr lang="en-US" sz="1700">
                <a:latin typeface="Georgia"/>
              </a:rPr>
              <a:t>This will bring you to another sign in option. Do not sign in with your SSO; Your login email is your </a:t>
            </a:r>
            <a:r>
              <a:rPr lang="en-US" sz="1700" b="1" u="sng">
                <a:latin typeface="Georgia"/>
              </a:rPr>
              <a:t>CC email address</a:t>
            </a:r>
            <a:r>
              <a:rPr lang="en-US" sz="1700">
                <a:latin typeface="Georgia"/>
              </a:rPr>
              <a:t>, your password is your regular </a:t>
            </a:r>
            <a:r>
              <a:rPr lang="en-US" sz="1700" b="1" u="sng">
                <a:latin typeface="Georgia"/>
              </a:rPr>
              <a:t>CC password</a:t>
            </a:r>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5"/>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96009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a:solidFill>
                  <a:srgbClr val="FFFFFF"/>
                </a:solidFill>
              </a:rPr>
              <a:t>How to log into </a:t>
            </a:r>
            <a:r>
              <a:rPr lang="en-US" sz="4000" err="1">
                <a:solidFill>
                  <a:srgbClr val="FFFFFF"/>
                </a:solidFill>
              </a:rPr>
              <a:t>PageUp</a:t>
            </a:r>
            <a:r>
              <a:rPr lang="en-US" sz="4000">
                <a:solidFill>
                  <a:srgbClr val="FFFFFF"/>
                </a:solidFill>
              </a:rPr>
              <a:t> cont.</a:t>
            </a:r>
          </a:p>
        </p:txBody>
      </p:sp>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748144" y="5610674"/>
            <a:ext cx="10715626" cy="1468393"/>
          </a:xfrm>
        </p:spPr>
        <p:txBody>
          <a:bodyPr vert="horz" lIns="91440" tIns="45720" rIns="91440" bIns="45720" rtlCol="0" anchor="t">
            <a:normAutofit/>
          </a:bodyPr>
          <a:lstStyle/>
          <a:p>
            <a:r>
              <a:rPr lang="en-US" sz="2000">
                <a:latin typeface="Georgia"/>
              </a:rPr>
              <a:t>Note that this employment portal can also be found on CC's single sign-on and clicking on "Manage My Searches" (highly recommend bookmarking these pages)! </a:t>
            </a:r>
            <a:endParaRPr lang="en-US" sz="2000"/>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2"/>
          <a:stretch>
            <a:fillRect/>
          </a:stretch>
        </p:blipFill>
        <p:spPr>
          <a:xfrm>
            <a:off x="9728887" y="-17835"/>
            <a:ext cx="2465173" cy="849157"/>
          </a:xfrm>
          <a:prstGeom prst="rect">
            <a:avLst/>
          </a:prstGeom>
        </p:spPr>
      </p:pic>
      <p:pic>
        <p:nvPicPr>
          <p:cNvPr id="5" name="Picture 4" descr="A screen shot of a website&#10;&#10;Description automatically generated">
            <a:extLst>
              <a:ext uri="{FF2B5EF4-FFF2-40B4-BE49-F238E27FC236}">
                <a16:creationId xmlns:a16="http://schemas.microsoft.com/office/drawing/2014/main" id="{DFF58007-922E-907B-7951-236797E0C9E8}"/>
              </a:ext>
            </a:extLst>
          </p:cNvPr>
          <p:cNvPicPr>
            <a:picLocks noChangeAspect="1"/>
          </p:cNvPicPr>
          <p:nvPr/>
        </p:nvPicPr>
        <p:blipFill>
          <a:blip r:embed="rId3"/>
          <a:stretch>
            <a:fillRect/>
          </a:stretch>
        </p:blipFill>
        <p:spPr>
          <a:xfrm>
            <a:off x="0" y="2147912"/>
            <a:ext cx="5777346" cy="28254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B5814EC-B72D-9FFD-7F7E-B5AB81A879C0}"/>
              </a:ext>
            </a:extLst>
          </p:cNvPr>
          <p:cNvPicPr>
            <a:picLocks noChangeAspect="1"/>
          </p:cNvPicPr>
          <p:nvPr/>
        </p:nvPicPr>
        <p:blipFill>
          <a:blip r:embed="rId4"/>
          <a:stretch>
            <a:fillRect/>
          </a:stretch>
        </p:blipFill>
        <p:spPr>
          <a:xfrm>
            <a:off x="5929745" y="2147430"/>
            <a:ext cx="6248400" cy="2826375"/>
          </a:xfrm>
          <a:prstGeom prst="rect">
            <a:avLst/>
          </a:prstGeom>
        </p:spPr>
      </p:pic>
    </p:spTree>
    <p:extLst>
      <p:ext uri="{BB962C8B-B14F-4D97-AF65-F5344CB8AC3E}">
        <p14:creationId xmlns:p14="http://schemas.microsoft.com/office/powerpoint/2010/main" val="34233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latin typeface="Georgia"/>
                <a:ea typeface="+mn-lt"/>
                <a:cs typeface="+mn-lt"/>
              </a:rPr>
              <a:t>Requisition Approval Process</a:t>
            </a:r>
            <a:endParaRPr lang="en-US">
              <a:latin typeface="Georgia"/>
            </a:endParaRPr>
          </a:p>
          <a:p>
            <a:pPr algn="l"/>
            <a:r>
              <a:rPr lang="en-US">
                <a:latin typeface="Georgia"/>
              </a:rPr>
              <a:t>Human Resources Department </a:t>
            </a:r>
          </a:p>
          <a:p>
            <a:pPr algn="l"/>
            <a:r>
              <a:rPr lang="en-US">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57841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Georgia"/>
                <a:ea typeface="+mn-lt"/>
                <a:cs typeface="+mn-lt"/>
              </a:rPr>
              <a:t>Updating</a:t>
            </a:r>
            <a:r>
              <a:rPr lang="en-US" sz="4000">
                <a:solidFill>
                  <a:srgbClr val="FFFFFF"/>
                </a:solidFill>
                <a:latin typeface="Georgia"/>
              </a:rPr>
              <a:t> the Job Description</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568036" y="2054961"/>
            <a:ext cx="10458322" cy="3946594"/>
          </a:xfrm>
        </p:spPr>
        <p:txBody>
          <a:bodyPr vert="horz" lIns="91440" tIns="45720" rIns="91440" bIns="45720" rtlCol="0" anchor="ctr">
            <a:normAutofit/>
          </a:bodyPr>
          <a:lstStyle/>
          <a:p>
            <a:pPr marL="342900" indent="-342900">
              <a:buAutoNum type="arabicPeriod"/>
            </a:pPr>
            <a:r>
              <a:rPr lang="en-US" sz="1700" b="1">
                <a:latin typeface="Georgia"/>
                <a:hlinkClick r:id="rId2"/>
              </a:rPr>
              <a:t>New Job Opportunity</a:t>
            </a:r>
            <a:r>
              <a:rPr lang="en-US" sz="1700">
                <a:latin typeface="Georgia"/>
              </a:rPr>
              <a:t> - New or Vacant Position (Internal or External Posting)</a:t>
            </a:r>
          </a:p>
          <a:p>
            <a:pPr marL="800100" lvl="1" indent="-342900">
              <a:buAutoNum type="alphaLcPeriod"/>
            </a:pPr>
            <a:r>
              <a:rPr lang="en-US" sz="1700">
                <a:latin typeface="Georgia"/>
              </a:rPr>
              <a:t>To obtain the job description, please email </a:t>
            </a:r>
            <a:r>
              <a:rPr lang="en-US" sz="1700">
                <a:latin typeface="Georgia"/>
                <a:hlinkClick r:id="rId3"/>
              </a:rPr>
              <a:t>Pam Butler</a:t>
            </a:r>
            <a:r>
              <a:rPr lang="en-US" sz="1700">
                <a:latin typeface="Georgia"/>
              </a:rPr>
              <a:t>. </a:t>
            </a:r>
          </a:p>
          <a:p>
            <a:pPr marL="800100" lvl="1" indent="-342900">
              <a:buAutoNum type="alphaLcPeriod"/>
            </a:pPr>
            <a:r>
              <a:rPr lang="en-US" sz="1700">
                <a:latin typeface="Georgia"/>
              </a:rPr>
              <a:t>The job description will be sent through a link via email. This link will bring you to the </a:t>
            </a:r>
            <a:r>
              <a:rPr lang="en-US" sz="1700" err="1">
                <a:latin typeface="Georgia"/>
              </a:rPr>
              <a:t>PageUp</a:t>
            </a:r>
            <a:r>
              <a:rPr lang="en-US" sz="1700">
                <a:latin typeface="Georgia"/>
              </a:rPr>
              <a:t> portal where you can view and write comments on the job description.  </a:t>
            </a:r>
          </a:p>
          <a:p>
            <a:pPr marL="800100" lvl="1" indent="-342900">
              <a:buAutoNum type="alphaLcPeriod"/>
            </a:pPr>
            <a:r>
              <a:rPr lang="en-US" sz="1700">
                <a:latin typeface="Georgia"/>
              </a:rPr>
              <a:t>This email will come from HR's Talent Acquisition address (</a:t>
            </a:r>
            <a:r>
              <a:rPr lang="en-US" sz="1700" b="1" u="sng">
                <a:ea typeface="+mn-lt"/>
                <a:cs typeface="+mn-lt"/>
              </a:rPr>
              <a:t>talentacquisition-1179@mail.pageuppeople.com</a:t>
            </a:r>
            <a:r>
              <a:rPr lang="en-US" sz="1700">
                <a:latin typeface="Georgia"/>
              </a:rPr>
              <a:t>)</a:t>
            </a:r>
          </a:p>
          <a:p>
            <a:pPr marL="342900" indent="-342900">
              <a:buAutoNum type="arabicPeriod"/>
            </a:pPr>
            <a:r>
              <a:rPr lang="en-US" sz="1700" b="1">
                <a:latin typeface="Georgia"/>
                <a:hlinkClick r:id="rId2"/>
              </a:rPr>
              <a:t>Promotion</a:t>
            </a:r>
            <a:r>
              <a:rPr lang="en-US" sz="1700">
                <a:latin typeface="Georgia"/>
              </a:rPr>
              <a:t> or Significant Job Change (Internal Posting)</a:t>
            </a:r>
          </a:p>
          <a:p>
            <a:pPr marL="800100" lvl="1" indent="-342900">
              <a:buAutoNum type="alphaLcPeriod"/>
            </a:pPr>
            <a:r>
              <a:rPr lang="en-US" sz="1700">
                <a:latin typeface="Georgia"/>
              </a:rPr>
              <a:t>When requesting an employee promotion or significant job change (title change, job responsibility updates, new pay, etc.) please email </a:t>
            </a:r>
            <a:r>
              <a:rPr lang="en-US" sz="1700">
                <a:latin typeface="Georgia"/>
                <a:hlinkClick r:id="rId3"/>
              </a:rPr>
              <a:t>Pam Butler</a:t>
            </a:r>
            <a:r>
              <a:rPr lang="en-US" sz="1700">
                <a:latin typeface="Georgia"/>
              </a:rPr>
              <a:t> to obtain the job description. </a:t>
            </a:r>
          </a:p>
          <a:p>
            <a:pPr marL="800100" lvl="1" indent="-342900">
              <a:buAutoNum type="alphaLcPeriod"/>
            </a:pPr>
            <a:r>
              <a:rPr lang="en-US" sz="1700">
                <a:latin typeface="Georgia"/>
              </a:rPr>
              <a:t>The job description will be sent through a link via email. This link will bring you to the </a:t>
            </a:r>
            <a:r>
              <a:rPr lang="en-US" sz="1700" err="1">
                <a:latin typeface="Georgia"/>
              </a:rPr>
              <a:t>PageUp</a:t>
            </a:r>
            <a:r>
              <a:rPr lang="en-US" sz="1700">
                <a:latin typeface="Georgia"/>
              </a:rPr>
              <a:t> portal where you can view and write comments on the job description. </a:t>
            </a:r>
          </a:p>
          <a:p>
            <a:pPr lvl="2" indent="-342900">
              <a:buFont typeface="Wingdings,Sans-Serif" panose="020B0604020202020204" pitchFamily="34" charset="0"/>
              <a:buChar char="§"/>
            </a:pPr>
            <a:r>
              <a:rPr lang="en-US" sz="1700" b="1">
                <a:latin typeface="Georgia"/>
              </a:rPr>
              <a:t>All job postings must be posted for 5 a minimum of days to comply with the Colorado Equal Pay for Equal Work Act.</a:t>
            </a:r>
          </a:p>
        </p:txBody>
      </p:sp>
      <p:pic>
        <p:nvPicPr>
          <p:cNvPr id="5" name="Picture 4" descr="PageUp logo">
            <a:extLst>
              <a:ext uri="{FF2B5EF4-FFF2-40B4-BE49-F238E27FC236}">
                <a16:creationId xmlns:a16="http://schemas.microsoft.com/office/drawing/2014/main" id="{FFB4BD90-AC69-63FA-97A2-937AC1BF2893}"/>
              </a:ext>
            </a:extLst>
          </p:cNvPr>
          <p:cNvPicPr>
            <a:picLocks noChangeAspect="1"/>
          </p:cNvPicPr>
          <p:nvPr/>
        </p:nvPicPr>
        <p:blipFill>
          <a:blip r:embed="rId4"/>
          <a:stretch>
            <a:fillRect/>
          </a:stretch>
        </p:blipFill>
        <p:spPr>
          <a:xfrm>
            <a:off x="9872452" y="-6792"/>
            <a:ext cx="2321608" cy="793941"/>
          </a:xfrm>
          <a:prstGeom prst="rect">
            <a:avLst/>
          </a:prstGeom>
        </p:spPr>
      </p:pic>
    </p:spTree>
    <p:extLst>
      <p:ext uri="{BB962C8B-B14F-4D97-AF65-F5344CB8AC3E}">
        <p14:creationId xmlns:p14="http://schemas.microsoft.com/office/powerpoint/2010/main" val="55289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BB1B-F1D1-986A-FF24-65EA9579FD1A}"/>
              </a:ext>
            </a:extLst>
          </p:cNvPr>
          <p:cNvSpPr>
            <a:spLocks noGrp="1"/>
          </p:cNvSpPr>
          <p:nvPr>
            <p:ph type="title"/>
          </p:nvPr>
        </p:nvSpPr>
        <p:spPr>
          <a:xfrm>
            <a:off x="176254" y="4788782"/>
            <a:ext cx="4004294" cy="1390033"/>
          </a:xfrm>
        </p:spPr>
        <p:txBody>
          <a:bodyPr vert="horz" lIns="91440" tIns="45720" rIns="91440" bIns="45720" rtlCol="0" anchor="ctr">
            <a:normAutofit/>
          </a:bodyPr>
          <a:lstStyle/>
          <a:p>
            <a:r>
              <a:rPr lang="en-US" sz="2600">
                <a:latin typeface="Georgia"/>
              </a:rPr>
              <a:t>Step 2: Approving the Posting/Requisition Form</a:t>
            </a:r>
          </a:p>
        </p:txBody>
      </p:sp>
      <p:pic>
        <p:nvPicPr>
          <p:cNvPr id="4" name="Content Placeholder 3" descr="A screenshot of a computer&#10;&#10;Description automatically generated">
            <a:extLst>
              <a:ext uri="{FF2B5EF4-FFF2-40B4-BE49-F238E27FC236}">
                <a16:creationId xmlns:a16="http://schemas.microsoft.com/office/drawing/2014/main" id="{8C9D9755-8FB4-0216-9E99-F9917E98F913}"/>
              </a:ext>
            </a:extLst>
          </p:cNvPr>
          <p:cNvPicPr>
            <a:picLocks noGrp="1" noChangeAspect="1"/>
          </p:cNvPicPr>
          <p:nvPr>
            <p:ph sz="half" idx="1"/>
          </p:nvPr>
        </p:nvPicPr>
        <p:blipFill>
          <a:blip r:embed="rId3"/>
          <a:srcRect b="2087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2C3A2A-663B-D77B-4D25-6F5A1F10419E}"/>
              </a:ext>
            </a:extLst>
          </p:cNvPr>
          <p:cNvSpPr txBox="1"/>
          <p:nvPr/>
        </p:nvSpPr>
        <p:spPr>
          <a:xfrm>
            <a:off x="4654294" y="4556869"/>
            <a:ext cx="7372495" cy="194035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28600" indent="-171450">
              <a:lnSpc>
                <a:spcPct val="90000"/>
              </a:lnSpc>
              <a:spcAft>
                <a:spcPts val="600"/>
              </a:spcAft>
              <a:buFont typeface="Arial"/>
              <a:buChar char="•"/>
            </a:pPr>
            <a:r>
              <a:rPr lang="en-US" sz="1100" b="1" u="sng">
                <a:latin typeface="Georgia"/>
              </a:rPr>
              <a:t>This is your dashboard</a:t>
            </a:r>
            <a:r>
              <a:rPr lang="en-US" sz="1100">
                <a:latin typeface="Georgia"/>
              </a:rPr>
              <a:t>. When a job is ready for you to approve it will show up under "Approvals." Click on "Jobs awaiting your approval." </a:t>
            </a:r>
            <a:endParaRPr lang="en-US" sz="2400">
              <a:latin typeface="Georgia"/>
            </a:endParaRPr>
          </a:p>
          <a:p>
            <a:pPr marL="228600" indent="-171450">
              <a:lnSpc>
                <a:spcPct val="90000"/>
              </a:lnSpc>
              <a:spcAft>
                <a:spcPts val="600"/>
              </a:spcAft>
              <a:buFont typeface="Arial"/>
              <a:buChar char="•"/>
            </a:pPr>
            <a:r>
              <a:rPr lang="en-US" sz="1100">
                <a:latin typeface="Georgia"/>
              </a:rPr>
              <a:t>HR will start the requisition and draft the posting (if applicable) then send requisition around for approvals. As you wait for final approver signatures, a member of our HR team will reach out to you to collect the </a:t>
            </a:r>
            <a:r>
              <a:rPr lang="en-US" sz="1100">
                <a:latin typeface="Georgia"/>
                <a:hlinkClick r:id="rId4"/>
              </a:rPr>
              <a:t>Job Advertising Form</a:t>
            </a:r>
            <a:r>
              <a:rPr lang="en-US" sz="1100">
                <a:latin typeface="Georgia"/>
              </a:rPr>
              <a:t>, offer next steps and what to expect, as well as </a:t>
            </a:r>
            <a:r>
              <a:rPr lang="en-US" sz="1100">
                <a:latin typeface="Georgia"/>
                <a:hlinkClick r:id="rId5"/>
              </a:rPr>
              <a:t>additional resources</a:t>
            </a:r>
            <a:r>
              <a:rPr lang="en-US" sz="1100">
                <a:latin typeface="Georgia"/>
              </a:rPr>
              <a:t> to aid you in your search. When the job posting requisition is ready to review, you will receive an email notification with the subject line "</a:t>
            </a:r>
            <a:r>
              <a:rPr lang="en-US" sz="1100" b="1" i="1">
                <a:latin typeface="Georgia"/>
              </a:rPr>
              <a:t>Requisition for Review</a:t>
            </a:r>
            <a:r>
              <a:rPr lang="en-US" sz="1100">
                <a:latin typeface="Georgia"/>
              </a:rPr>
              <a:t>".</a:t>
            </a:r>
            <a:endParaRPr lang="en-US" sz="2400">
              <a:latin typeface="Georgia"/>
            </a:endParaRPr>
          </a:p>
          <a:p>
            <a:pPr marL="228600" indent="-171450">
              <a:lnSpc>
                <a:spcPct val="90000"/>
              </a:lnSpc>
              <a:spcAft>
                <a:spcPts val="600"/>
              </a:spcAft>
              <a:buFont typeface="Arial"/>
              <a:buChar char="•"/>
            </a:pPr>
            <a:r>
              <a:rPr lang="en-US" sz="1100">
                <a:latin typeface="Georgia"/>
              </a:rPr>
              <a:t>To make any edits, cancel, reject, approve a requisition, log into  </a:t>
            </a:r>
            <a:r>
              <a:rPr lang="en-US" sz="1100">
                <a:latin typeface="Georgia"/>
                <a:hlinkClick r:id="rId6"/>
              </a:rPr>
              <a:t>PageUp People Login</a:t>
            </a:r>
            <a:r>
              <a:rPr lang="en-US" sz="1100">
                <a:latin typeface="Georgia"/>
              </a:rPr>
              <a:t>. </a:t>
            </a:r>
            <a:endParaRPr lang="en-US">
              <a:latin typeface="Georgia"/>
            </a:endParaRPr>
          </a:p>
        </p:txBody>
      </p:sp>
    </p:spTree>
    <p:extLst>
      <p:ext uri="{BB962C8B-B14F-4D97-AF65-F5344CB8AC3E}">
        <p14:creationId xmlns:p14="http://schemas.microsoft.com/office/powerpoint/2010/main" val="63275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78FD90-193C-EBDE-8CC2-A81F28990DB7}"/>
              </a:ext>
            </a:extLst>
          </p:cNvPr>
          <p:cNvSpPr txBox="1"/>
          <p:nvPr/>
        </p:nvSpPr>
        <p:spPr>
          <a:xfrm>
            <a:off x="393508" y="2477013"/>
            <a:ext cx="11400795" cy="11730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kern="1200">
                <a:latin typeface="Georgia"/>
                <a:ea typeface="+mj-ea"/>
                <a:cs typeface="+mj-cs"/>
              </a:rPr>
              <a:t>From here, click on "View" next to the job needing approval.</a:t>
            </a:r>
          </a:p>
          <a:p>
            <a:pPr>
              <a:lnSpc>
                <a:spcPct val="90000"/>
              </a:lnSpc>
              <a:spcBef>
                <a:spcPct val="0"/>
              </a:spcBef>
              <a:spcAft>
                <a:spcPts val="600"/>
              </a:spcAft>
            </a:pPr>
            <a:endParaRPr lang="en-US" sz="3400" kern="1200">
              <a:solidFill>
                <a:srgbClr val="FFFFFF"/>
              </a:solidFill>
              <a:latin typeface="Georgia"/>
              <a:ea typeface="+mj-ea"/>
              <a:cs typeface="+mj-cs"/>
            </a:endParaRPr>
          </a:p>
        </p:txBody>
      </p:sp>
      <p:pic>
        <p:nvPicPr>
          <p:cNvPr id="5" name="Picture 4" descr="A blue and white stripe&#10;&#10;Description automatically generated">
            <a:extLst>
              <a:ext uri="{FF2B5EF4-FFF2-40B4-BE49-F238E27FC236}">
                <a16:creationId xmlns:a16="http://schemas.microsoft.com/office/drawing/2014/main" id="{6DF32AD7-56EA-5823-3460-66C10FBED5A5}"/>
              </a:ext>
            </a:extLst>
          </p:cNvPr>
          <p:cNvPicPr>
            <a:picLocks noChangeAspect="1"/>
          </p:cNvPicPr>
          <p:nvPr/>
        </p:nvPicPr>
        <p:blipFill>
          <a:blip r:embed="rId2"/>
          <a:stretch>
            <a:fillRect/>
          </a:stretch>
        </p:blipFill>
        <p:spPr>
          <a:xfrm>
            <a:off x="3738" y="4502"/>
            <a:ext cx="12187334" cy="1891011"/>
          </a:xfrm>
          <a:prstGeom prst="rect">
            <a:avLst/>
          </a:prstGeom>
        </p:spPr>
      </p:pic>
      <p:pic>
        <p:nvPicPr>
          <p:cNvPr id="6" name="Picture 5" descr="PageUp logo">
            <a:extLst>
              <a:ext uri="{FF2B5EF4-FFF2-40B4-BE49-F238E27FC236}">
                <a16:creationId xmlns:a16="http://schemas.microsoft.com/office/drawing/2014/main" id="{A1E3F055-74BB-CB8F-1118-E62843B76676}"/>
              </a:ext>
            </a:extLst>
          </p:cNvPr>
          <p:cNvPicPr>
            <a:picLocks noChangeAspect="1"/>
          </p:cNvPicPr>
          <p:nvPr/>
        </p:nvPicPr>
        <p:blipFill>
          <a:blip r:embed="rId3"/>
          <a:stretch>
            <a:fillRect/>
          </a:stretch>
        </p:blipFill>
        <p:spPr>
          <a:xfrm>
            <a:off x="10027060" y="6061499"/>
            <a:ext cx="2167000" cy="705594"/>
          </a:xfrm>
          <a:prstGeom prst="rect">
            <a:avLst/>
          </a:prstGeom>
        </p:spPr>
      </p:pic>
    </p:spTree>
    <p:extLst>
      <p:ext uri="{BB962C8B-B14F-4D97-AF65-F5344CB8AC3E}">
        <p14:creationId xmlns:p14="http://schemas.microsoft.com/office/powerpoint/2010/main" val="722421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4F1B2134BB4F4F9D7D9DE106F9D1B4" ma:contentTypeVersion="19" ma:contentTypeDescription="Create a new document." ma:contentTypeScope="" ma:versionID="b374f3b432f4f412e2c01b984c51e750">
  <xsd:schema xmlns:xsd="http://www.w3.org/2001/XMLSchema" xmlns:xs="http://www.w3.org/2001/XMLSchema" xmlns:p="http://schemas.microsoft.com/office/2006/metadata/properties" xmlns:ns2="c8b8e880-ee25-4a05-9e29-dc42a604a860" xmlns:ns3="9f8cc55e-7c37-4b74-96ce-82c6a1fb5cd5" targetNamespace="http://schemas.microsoft.com/office/2006/metadata/properties" ma:root="true" ma:fieldsID="af525b999bdda0ffec3ff0605057f722" ns2:_="" ns3:_="">
    <xsd:import namespace="c8b8e880-ee25-4a05-9e29-dc42a604a860"/>
    <xsd:import namespace="9f8cc55e-7c37-4b74-96ce-82c6a1fb5c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e880-ee25-4a05-9e29-dc42a604a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131de1-79e0-4ab6-8c73-ba4cbd694e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cc55e-7c37-4b74-96ce-82c6a1fb5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0414ad-fa56-42b7-89d8-4a68bca8b567}" ma:internalName="TaxCatchAll" ma:showField="CatchAllData" ma:web="9f8cc55e-7c37-4b74-96ce-82c6a1fb5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8b8e880-ee25-4a05-9e29-dc42a604a860" xsi:nil="true"/>
    <SharedWithUsers xmlns="9f8cc55e-7c37-4b74-96ce-82c6a1fb5cd5">
      <UserInfo>
        <DisplayName/>
        <AccountId xsi:nil="true"/>
        <AccountType/>
      </UserInfo>
    </SharedWithUsers>
    <lcf76f155ced4ddcb4097134ff3c332f xmlns="c8b8e880-ee25-4a05-9e29-dc42a604a860">
      <Terms xmlns="http://schemas.microsoft.com/office/infopath/2007/PartnerControls"/>
    </lcf76f155ced4ddcb4097134ff3c332f>
    <TaxCatchAll xmlns="9f8cc55e-7c37-4b74-96ce-82c6a1fb5cd5" xsi:nil="true"/>
  </documentManagement>
</p:properties>
</file>

<file path=customXml/itemProps1.xml><?xml version="1.0" encoding="utf-8"?>
<ds:datastoreItem xmlns:ds="http://schemas.openxmlformats.org/officeDocument/2006/customXml" ds:itemID="{AF27B9FA-68B8-4E95-8C08-E8015E507920}">
  <ds:schemaRefs>
    <ds:schemaRef ds:uri="http://schemas.microsoft.com/sharepoint/v3/contenttype/forms"/>
  </ds:schemaRefs>
</ds:datastoreItem>
</file>

<file path=customXml/itemProps2.xml><?xml version="1.0" encoding="utf-8"?>
<ds:datastoreItem xmlns:ds="http://schemas.openxmlformats.org/officeDocument/2006/customXml" ds:itemID="{EAB616A2-61CF-46EE-80D4-39687EB5A961}">
  <ds:schemaRefs>
    <ds:schemaRef ds:uri="9f8cc55e-7c37-4b74-96ce-82c6a1fb5cd5"/>
    <ds:schemaRef ds:uri="c8b8e880-ee25-4a05-9e29-dc42a604a8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1CBD35-5D92-4317-A8E6-96C6683D619E}">
  <ds:schemaRefs>
    <ds:schemaRef ds:uri="http://www.w3.org/XML/1998/namespace"/>
    <ds:schemaRef ds:uri="c8b8e880-ee25-4a05-9e29-dc42a604a860"/>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9f8cc55e-7c37-4b74-96ce-82c6a1fb5cd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2497</Words>
  <Application>Microsoft Office PowerPoint</Application>
  <PresentationFormat>Widescreen</PresentationFormat>
  <Paragraphs>147</Paragraphs>
  <Slides>35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Aptos Display</vt:lpstr>
      <vt:lpstr>Arial</vt:lpstr>
      <vt:lpstr>Calibri</vt:lpstr>
      <vt:lpstr>Georgia</vt:lpstr>
      <vt:lpstr>Wingdings,Sans-Serif</vt:lpstr>
      <vt:lpstr>office theme</vt:lpstr>
      <vt:lpstr>PageUp User Guide</vt:lpstr>
      <vt:lpstr>Table of Contents</vt:lpstr>
      <vt:lpstr>Introduction</vt:lpstr>
      <vt:lpstr>How to log into PageUp</vt:lpstr>
      <vt:lpstr>How to log into PageUp cont.</vt:lpstr>
      <vt:lpstr>PageUp User Guide</vt:lpstr>
      <vt:lpstr>Updating the Job Description</vt:lpstr>
      <vt:lpstr>Step 2: Approving the Posting/Requisition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PageUp User Guide</vt:lpstr>
      <vt:lpstr>Viewing the job posting</vt:lpstr>
      <vt:lpstr>Viewing the job posting cont.</vt:lpstr>
      <vt:lpstr>Viewing applicants</vt:lpstr>
      <vt:lpstr>Viewing applicants cont.</vt:lpstr>
      <vt:lpstr>Viewing &amp; managing applicants cont. </vt:lpstr>
      <vt:lpstr>Bulk Functions</vt:lpstr>
      <vt:lpstr>Viewing &amp; managing applicants cont. </vt:lpstr>
      <vt:lpstr>Interviewing Candidates</vt:lpstr>
      <vt:lpstr>Interviewing Candidates cont. </vt:lpstr>
      <vt:lpstr>Dispositioning Candidates Tip</vt:lpstr>
      <vt:lpstr>PageUp User Guide</vt:lpstr>
      <vt:lpstr>Launching an offer card </vt:lpstr>
      <vt:lpstr>Launching an offer card cont.</vt:lpstr>
      <vt:lpstr>Launching an offer card cont.</vt:lpstr>
      <vt:lpstr>Launching an offer card cont.</vt:lpstr>
      <vt:lpstr>PageUp User Guide</vt:lpstr>
      <vt:lpstr>How to Check Candidate Status </vt:lpstr>
      <vt:lpstr>Making the Offer and Start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PageUp User Guide</dc:title>
  <dc:creator>T'yah Macon</dc:creator>
  <cp:lastModifiedBy>Missy Liu</cp:lastModifiedBy>
  <cp:revision>3</cp:revision>
  <dcterms:created xsi:type="dcterms:W3CDTF">2024-08-28T15:10:23Z</dcterms:created>
  <dcterms:modified xsi:type="dcterms:W3CDTF">2025-01-17T16:40:50Z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0x010100FC4F1B2134BB4F4F9D7D9DE106F9D1B4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